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gs" Target="tags/tag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1"/>
          <a:stretch>
            <a:fillRect/>
          </a:stretch>
        </p:blipFill>
        <p:spPr>
          <a:xfrm rot="21600000">
            <a:off x="0" y="0"/>
            <a:ext cx="12192000" cy="6858000"/>
          </a:xfrm>
          <a:prstGeom prst="rect">
            <a:avLst/>
          </a:prstGeom>
        </p:spPr>
      </p:pic>
      <p:sp>
        <p:nvSpPr>
          <p:cNvPr id="3" name="textbox 2"/>
          <p:cNvSpPr/>
          <p:nvPr/>
        </p:nvSpPr>
        <p:spPr>
          <a:xfrm>
            <a:off x="465327" y="2233421"/>
            <a:ext cx="8141334" cy="2096770"/>
          </a:xfrm>
          <a:prstGeom prst="rect">
            <a:avLst/>
          </a:prstGeom>
        </p:spPr>
        <p:txBody>
          <a:bodyPr vert="horz" wrap="square" lIns="0" tIns="0" rIns="0" bIns="0"/>
          <a:lstStyle/>
          <a:p>
            <a:pPr algn="l" rtl="0" eaLnBrk="0">
              <a:lnSpc>
                <a:spcPct val="85000"/>
              </a:lnSpc>
            </a:pPr>
            <a:endParaRPr lang="en-US" altLang="en-US" sz="100" dirty="0"/>
          </a:p>
          <a:p>
            <a:pPr marL="19685" algn="l" rtl="0" eaLnBrk="0">
              <a:lnSpc>
                <a:spcPct val="86000"/>
              </a:lnSpc>
            </a:pPr>
            <a:r>
              <a:rPr sz="4100" spc="70" dirty="0">
                <a:ln w="14910" cap="flat" cmpd="sng">
                  <a:solidFill>
                    <a:srgbClr val="000000">
                      <a:alpha val="100000"/>
                    </a:srgbClr>
                  </a:solidFill>
                  <a:prstDash val="solid"/>
                  <a:bevel/>
                </a:ln>
                <a:solidFill>
                  <a:srgbClr val="000000">
                    <a:alpha val="100000"/>
                  </a:srgbClr>
                </a:solidFill>
                <a:latin typeface="黑体" panose="02010609060101010101" charset="-122"/>
                <a:ea typeface="黑体" panose="02010609060101010101" charset="-122"/>
                <a:cs typeface="黑体" panose="02010609060101010101" charset="-122"/>
              </a:rPr>
              <a:t>▼</a:t>
            </a:r>
            <a:r>
              <a:rPr sz="5900" spc="70" dirty="0">
                <a:ln w="21793"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上海市青浦区职业学</a:t>
            </a:r>
            <a:r>
              <a:rPr sz="5900" spc="40" dirty="0">
                <a:ln w="21793"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校</a:t>
            </a:r>
            <a:endParaRPr lang="en-US" altLang="en-US" sz="5900" dirty="0"/>
          </a:p>
          <a:p>
            <a:pPr marL="12700" algn="l" rtl="0" eaLnBrk="0">
              <a:lnSpc>
                <a:spcPct val="142000"/>
              </a:lnSpc>
              <a:spcBef>
                <a:spcPts val="65"/>
              </a:spcBef>
            </a:pPr>
            <a:r>
              <a:rPr sz="5900" u="sng" spc="50" dirty="0">
                <a:ln w="21793" cap="flat" cmpd="sng">
                  <a:solidFill>
                    <a:srgbClr val="FF0000">
                      <a:alpha val="100000"/>
                    </a:srgbClr>
                  </a:solidFill>
                  <a:prstDash val="solid"/>
                  <a:bevel/>
                </a:ln>
                <a:solidFill>
                  <a:srgbClr val="FF0000">
                    <a:alpha val="100000"/>
                  </a:srgbClr>
                </a:solidFill>
                <a:uFill>
                  <a:solidFill>
                    <a:srgbClr val="EB193E"/>
                  </a:solidFill>
                </a:uFill>
                <a:latin typeface="黑体" panose="02010609060101010101" charset="-122"/>
                <a:ea typeface="黑体" panose="02010609060101010101" charset="-122"/>
                <a:cs typeface="黑体" panose="02010609060101010101" charset="-122"/>
              </a:rPr>
              <a:t>资助政策简</a:t>
            </a:r>
            <a:r>
              <a:rPr sz="5900" u="sng" spc="30" dirty="0">
                <a:ln w="21793" cap="flat" cmpd="sng">
                  <a:solidFill>
                    <a:srgbClr val="FF0000">
                      <a:alpha val="100000"/>
                    </a:srgbClr>
                  </a:solidFill>
                  <a:prstDash val="solid"/>
                  <a:bevel/>
                </a:ln>
                <a:solidFill>
                  <a:srgbClr val="FF0000">
                    <a:alpha val="100000"/>
                  </a:srgbClr>
                </a:solidFill>
                <a:uFill>
                  <a:solidFill>
                    <a:srgbClr val="EB193E"/>
                  </a:solidFill>
                </a:uFill>
                <a:latin typeface="黑体" panose="02010609060101010101" charset="-122"/>
                <a:ea typeface="黑体" panose="02010609060101010101" charset="-122"/>
                <a:cs typeface="黑体" panose="02010609060101010101" charset="-122"/>
              </a:rPr>
              <a:t>介</a:t>
            </a:r>
            <a:endParaRPr lang="en-US" altLang="en-US" sz="59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5"/>
          <p:cNvPicPr>
            <a:picLocks noChangeAspect="1"/>
          </p:cNvPicPr>
          <p:nvPr/>
        </p:nvPicPr>
        <p:blipFill>
          <a:blip r:embed="rId1"/>
          <a:stretch>
            <a:fillRect/>
          </a:stretch>
        </p:blipFill>
        <p:spPr>
          <a:xfrm rot="21600000">
            <a:off x="0" y="5878068"/>
            <a:ext cx="2170176" cy="979931"/>
          </a:xfrm>
          <a:prstGeom prst="rect">
            <a:avLst/>
          </a:prstGeom>
        </p:spPr>
      </p:pic>
      <p:sp>
        <p:nvSpPr>
          <p:cNvPr id="36" name="textbox 36"/>
          <p:cNvSpPr/>
          <p:nvPr/>
        </p:nvSpPr>
        <p:spPr>
          <a:xfrm>
            <a:off x="928530" y="1794233"/>
            <a:ext cx="10547350" cy="4277359"/>
          </a:xfrm>
          <a:prstGeom prst="rect">
            <a:avLst/>
          </a:prstGeom>
        </p:spPr>
        <p:txBody>
          <a:bodyPr vert="horz" wrap="square" lIns="0" tIns="0" rIns="0" bIns="0"/>
          <a:lstStyle/>
          <a:p>
            <a:pPr algn="l" rtl="0" eaLnBrk="0">
              <a:lnSpc>
                <a:spcPct val="83000"/>
              </a:lnSpc>
            </a:pPr>
            <a:endParaRPr lang="en-US" altLang="en-US" sz="100" dirty="0"/>
          </a:p>
          <a:p>
            <a:pPr marL="259080" algn="l" rtl="0" eaLnBrk="0">
              <a:lnSpc>
                <a:spcPts val="2590"/>
              </a:lnSpc>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一</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资助申请</a:t>
            </a:r>
            <a:endParaRPr lang="en-US" altLang="en-US" sz="2000" dirty="0"/>
          </a:p>
          <a:p>
            <a:pPr marL="230505" indent="-217805" algn="l" rtl="0" eaLnBrk="0">
              <a:lnSpc>
                <a:spcPct val="119000"/>
              </a:lnSpc>
              <a:spcBef>
                <a:spcPts val="1270"/>
              </a:spcBef>
            </a:pPr>
            <a:r>
              <a:rPr sz="2000" spc="100" dirty="0">
                <a:solidFill>
                  <a:srgbClr val="000000">
                    <a:alpha val="100000"/>
                  </a:srgbClr>
                </a:solidFill>
                <a:latin typeface="Arial" panose="020B0604020202020204"/>
                <a:ea typeface="Arial" panose="020B0604020202020204"/>
                <a:cs typeface="Arial" panose="020B0604020202020204"/>
              </a:rPr>
              <a:t>•</a:t>
            </a:r>
            <a:r>
              <a:rPr sz="2000" spc="100" dirty="0">
                <a:solidFill>
                  <a:srgbClr val="000000">
                    <a:alpha val="100000"/>
                  </a:srgbClr>
                </a:solidFill>
                <a:latin typeface="Arial" panose="020B0604020202020204"/>
                <a:ea typeface="Arial" panose="020B0604020202020204"/>
                <a:cs typeface="Arial" panose="020B0604020202020204"/>
              </a:rPr>
              <a:t>  </a:t>
            </a:r>
            <a:r>
              <a:rPr sz="20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中等职业学校申请享受免费教育的学生应在每学期开学初向学校提出资助申请，</a:t>
            </a:r>
            <a:r>
              <a:rPr sz="20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学</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校</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依据申请发放《上海市中等职业教育学生免费教育申请表》</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申请享受免费</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教</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育的学</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生应如实填报《申请表，</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并提供相关证明</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材</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料。</a:t>
            </a:r>
            <a:endParaRPr lang="en-US" altLang="en-US" sz="2000" dirty="0"/>
          </a:p>
          <a:p>
            <a:pPr marL="259080" algn="l" rtl="0" eaLnBrk="0">
              <a:lnSpc>
                <a:spcPts val="2590"/>
              </a:lnSpc>
              <a:spcBef>
                <a:spcPts val="1090"/>
              </a:spcBef>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二</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资助审核</a:t>
            </a:r>
            <a:endParaRPr lang="en-US" altLang="en-US" sz="2000" dirty="0"/>
          </a:p>
          <a:p>
            <a:pPr marL="241935" indent="-229235" algn="l" rtl="0" eaLnBrk="0">
              <a:lnSpc>
                <a:spcPct val="111000"/>
              </a:lnSpc>
              <a:spcBef>
                <a:spcPts val="1635"/>
              </a:spcBef>
            </a:pPr>
            <a:r>
              <a:rPr sz="2000" spc="-20" dirty="0">
                <a:solidFill>
                  <a:srgbClr val="000000">
                    <a:alpha val="100000"/>
                  </a:srgbClr>
                </a:solidFill>
                <a:latin typeface="Arial" panose="020B0604020202020204"/>
                <a:ea typeface="Arial" panose="020B0604020202020204"/>
                <a:cs typeface="Arial" panose="020B0604020202020204"/>
              </a:rPr>
              <a:t>•</a:t>
            </a:r>
            <a:r>
              <a:rPr sz="2000" spc="-20" dirty="0">
                <a:solidFill>
                  <a:srgbClr val="000000">
                    <a:alpha val="100000"/>
                  </a:srgbClr>
                </a:solidFill>
                <a:latin typeface="Arial" panose="020B0604020202020204"/>
                <a:ea typeface="Arial" panose="020B0604020202020204"/>
                <a:cs typeface="Arial" panose="020B0604020202020204"/>
              </a:rPr>
              <a:t>  </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中等职业学校要成立学生资助评审小组，</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按照公开</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公</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平</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公正的原则，</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对学生提交的《申请表》</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及相关证明材料进行审</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核</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汇总。</a:t>
            </a:r>
            <a:endParaRPr lang="en-US" altLang="en-US" sz="2000" dirty="0"/>
          </a:p>
          <a:p>
            <a:pPr marL="259080" algn="l" rtl="0" eaLnBrk="0">
              <a:lnSpc>
                <a:spcPts val="2590"/>
              </a:lnSpc>
              <a:spcBef>
                <a:spcPts val="1090"/>
              </a:spcBef>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三</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资助发放</a:t>
            </a:r>
            <a:endParaRPr lang="en-US" altLang="en-US" sz="2000" dirty="0"/>
          </a:p>
          <a:p>
            <a:pPr algn="l" rtl="0" eaLnBrk="0">
              <a:lnSpc>
                <a:spcPct val="105000"/>
              </a:lnSpc>
            </a:pPr>
            <a:endParaRPr lang="en-US" altLang="en-US" sz="1300" dirty="0"/>
          </a:p>
          <a:p>
            <a:pPr marL="231140" indent="-218440" algn="l" rtl="0" eaLnBrk="0">
              <a:lnSpc>
                <a:spcPct val="106000"/>
              </a:lnSpc>
              <a:spcBef>
                <a:spcPts val="0"/>
              </a:spcBef>
            </a:pPr>
            <a:r>
              <a:rPr sz="2000" spc="100" dirty="0">
                <a:solidFill>
                  <a:srgbClr val="000000">
                    <a:alpha val="100000"/>
                  </a:srgbClr>
                </a:solidFill>
                <a:latin typeface="Arial" panose="020B0604020202020204"/>
                <a:ea typeface="Arial" panose="020B0604020202020204"/>
                <a:cs typeface="Arial" panose="020B0604020202020204"/>
              </a:rPr>
              <a:t>•  </a:t>
            </a:r>
            <a:r>
              <a:rPr sz="20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经审核通过后，中等职业学校对符合资助条件的学生按照相应资助政策免除相</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关</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费用</a:t>
            </a:r>
            <a:r>
              <a:rPr lang="zh-CN"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、发放国家助学金。</a:t>
            </a:r>
            <a:endParaRPr lang="zh-CN" sz="1500" dirty="0"/>
          </a:p>
        </p:txBody>
      </p:sp>
      <p:pic>
        <p:nvPicPr>
          <p:cNvPr id="37" name="picture 37"/>
          <p:cNvPicPr>
            <a:picLocks noChangeAspect="1"/>
          </p:cNvPicPr>
          <p:nvPr/>
        </p:nvPicPr>
        <p:blipFill>
          <a:blip r:embed="rId2"/>
          <a:stretch>
            <a:fillRect/>
          </a:stretch>
        </p:blipFill>
        <p:spPr>
          <a:xfrm rot="21600000">
            <a:off x="9567671" y="0"/>
            <a:ext cx="2624328" cy="1196340"/>
          </a:xfrm>
          <a:prstGeom prst="rect">
            <a:avLst/>
          </a:prstGeom>
        </p:spPr>
      </p:pic>
      <p:sp>
        <p:nvSpPr>
          <p:cNvPr id="38" name="textbox 38"/>
          <p:cNvSpPr/>
          <p:nvPr/>
        </p:nvSpPr>
        <p:spPr>
          <a:xfrm>
            <a:off x="925771" y="861491"/>
            <a:ext cx="3350895" cy="795655"/>
          </a:xfrm>
          <a:prstGeom prst="rect">
            <a:avLst/>
          </a:prstGeom>
        </p:spPr>
        <p:txBody>
          <a:bodyPr vert="horz" wrap="square" lIns="0" tIns="0" rIns="0" bIns="0"/>
          <a:lstStyle/>
          <a:p>
            <a:pPr algn="l" rtl="0" eaLnBrk="0">
              <a:lnSpc>
                <a:spcPct val="83000"/>
              </a:lnSpc>
            </a:pPr>
            <a:endParaRPr lang="en-US" altLang="en-US" sz="100" dirty="0"/>
          </a:p>
          <a:p>
            <a:pPr marL="18415" algn="l" rtl="0" eaLnBrk="0">
              <a:lnSpc>
                <a:spcPts val="2855"/>
              </a:lnSpc>
            </a:pPr>
            <a:r>
              <a:rPr sz="2300" spc="110" dirty="0">
                <a:solidFill>
                  <a:srgbClr val="FF0000">
                    <a:alpha val="100000"/>
                  </a:srgbClr>
                </a:solidFill>
                <a:latin typeface="Arial" panose="020B0604020202020204"/>
                <a:ea typeface="Arial" panose="020B0604020202020204"/>
                <a:cs typeface="Arial" panose="020B0604020202020204"/>
              </a:rPr>
              <a:t>•</a:t>
            </a:r>
            <a:r>
              <a:rPr sz="2300" spc="110" dirty="0">
                <a:solidFill>
                  <a:srgbClr val="FF0000">
                    <a:alpha val="100000"/>
                  </a:srgbClr>
                </a:solidFill>
                <a:latin typeface="Arial" panose="020B0604020202020204"/>
                <a:ea typeface="Arial" panose="020B0604020202020204"/>
                <a:cs typeface="Arial" panose="020B0604020202020204"/>
              </a:rPr>
              <a:t> </a:t>
            </a:r>
            <a:r>
              <a:rPr sz="2300" spc="11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七</a:t>
            </a:r>
            <a:r>
              <a:rPr sz="2300" spc="110" dirty="0">
                <a:solidFill>
                  <a:srgbClr val="FF0000">
                    <a:alpha val="100000"/>
                  </a:srgbClr>
                </a:solidFill>
                <a:latin typeface="黑体" panose="02010609060101010101" charset="-122"/>
                <a:ea typeface="黑体" panose="02010609060101010101" charset="-122"/>
                <a:cs typeface="黑体" panose="02010609060101010101" charset="-122"/>
              </a:rPr>
              <a:t> </a:t>
            </a:r>
            <a:r>
              <a:rPr sz="2300" spc="11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、免学费申请流</a:t>
            </a:r>
            <a:r>
              <a:rPr sz="2300" spc="4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程</a:t>
            </a:r>
            <a:endParaRPr lang="en-US" altLang="en-US" sz="2300" dirty="0"/>
          </a:p>
          <a:p>
            <a:pPr algn="l" rtl="0" eaLnBrk="0">
              <a:lnSpc>
                <a:spcPct val="106000"/>
              </a:lnSpc>
            </a:pPr>
            <a:endParaRPr lang="en-US" altLang="en-US" sz="900" dirty="0"/>
          </a:p>
          <a:p>
            <a:pPr marL="12700" algn="l" rtl="0" eaLnBrk="0">
              <a:lnSpc>
                <a:spcPts val="2060"/>
              </a:lnSpc>
              <a:spcBef>
                <a:spcPts val="5"/>
              </a:spcBef>
            </a:pPr>
            <a:r>
              <a:rPr sz="1500" spc="160" dirty="0">
                <a:solidFill>
                  <a:srgbClr val="000000">
                    <a:alpha val="100000"/>
                  </a:srgbClr>
                </a:solidFill>
                <a:latin typeface="Arial" panose="020B0604020202020204"/>
                <a:ea typeface="Arial" panose="020B0604020202020204"/>
                <a:cs typeface="Arial" panose="020B0604020202020204"/>
              </a:rPr>
              <a:t>•</a:t>
            </a:r>
            <a:r>
              <a:rPr sz="1500" spc="160" dirty="0">
                <a:solidFill>
                  <a:srgbClr val="000000">
                    <a:alpha val="100000"/>
                  </a:srgbClr>
                </a:solidFill>
                <a:latin typeface="Arial" panose="020B0604020202020204"/>
                <a:ea typeface="Arial" panose="020B0604020202020204"/>
                <a:cs typeface="Arial" panose="020B0604020202020204"/>
              </a:rPr>
              <a:t> </a:t>
            </a:r>
            <a:endParaRPr lang="en-US" altLang="en-US" sz="1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box 39"/>
          <p:cNvSpPr/>
          <p:nvPr/>
        </p:nvSpPr>
        <p:spPr>
          <a:xfrm>
            <a:off x="614324" y="1514754"/>
            <a:ext cx="11229975" cy="3197860"/>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ct val="95000"/>
              </a:lnSpc>
              <a:spcBef>
                <a:spcPts val="1800"/>
              </a:spcBef>
            </a:pPr>
            <a:r>
              <a:rPr sz="2300" spc="70" dirty="0">
                <a:solidFill>
                  <a:srgbClr val="000000">
                    <a:alpha val="100000"/>
                  </a:srgbClr>
                </a:solidFill>
                <a:latin typeface="Arial" panose="020B0604020202020204"/>
                <a:ea typeface="Arial" panose="020B0604020202020204"/>
                <a:cs typeface="Arial" panose="020B0604020202020204"/>
              </a:rPr>
              <a:t>• </a:t>
            </a:r>
            <a:r>
              <a:rPr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免学费每学期申请一次</a:t>
            </a:r>
            <a:r>
              <a:rPr lang="zh-CN"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，所需材料按照免学费类别加以说明</a:t>
            </a:r>
            <a:r>
              <a:rPr lang="zh-CN" sz="2300" spc="70" dirty="0">
                <a:solidFill>
                  <a:srgbClr val="000000">
                    <a:alpha val="100000"/>
                  </a:srgbClr>
                </a:solidFill>
                <a:latin typeface="微软雅黑" panose="020B0503020204020204" charset="-122"/>
                <a:ea typeface="宋体" panose="02010600030101010101" pitchFamily="2" charset="-122"/>
                <a:cs typeface="微软雅黑" panose="020B0503020204020204" charset="-122"/>
              </a:rPr>
              <a:t>。</a:t>
            </a:r>
            <a:endParaRPr lang="zh-CN" sz="2300" spc="70" dirty="0">
              <a:solidFill>
                <a:srgbClr val="000000">
                  <a:alpha val="100000"/>
                </a:srgbClr>
              </a:solidFill>
              <a:latin typeface="微软雅黑" panose="020B0503020204020204" charset="-122"/>
              <a:ea typeface="宋体" panose="02010600030101010101" pitchFamily="2" charset="-122"/>
              <a:cs typeface="微软雅黑" panose="020B0503020204020204" charset="-122"/>
            </a:endParaRPr>
          </a:p>
          <a:p>
            <a:pPr marL="12700" algn="l" rtl="0" eaLnBrk="0">
              <a:lnSpc>
                <a:spcPct val="95000"/>
              </a:lnSpc>
              <a:spcBef>
                <a:spcPts val="1800"/>
              </a:spcBef>
            </a:pPr>
            <a:r>
              <a:rPr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一</a:t>
            </a:r>
            <a:r>
              <a:rPr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特困供养人</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员</a:t>
            </a:r>
            <a:endParaRPr lang="en-US" altLang="en-US" sz="2300" dirty="0"/>
          </a:p>
          <a:p>
            <a:pPr marL="227330" indent="-214630" algn="l" rtl="0" eaLnBrk="0">
              <a:lnSpc>
                <a:spcPct val="103000"/>
              </a:lnSpc>
              <a:spcBef>
                <a:spcPts val="1490"/>
              </a:spcBef>
            </a:pPr>
            <a:r>
              <a:rPr sz="2300" spc="90" dirty="0">
                <a:solidFill>
                  <a:srgbClr val="000000">
                    <a:alpha val="100000"/>
                  </a:srgbClr>
                </a:solidFill>
                <a:latin typeface="Arial" panose="020B0604020202020204"/>
                <a:ea typeface="Arial" panose="020B0604020202020204"/>
                <a:cs typeface="Arial" panose="020B0604020202020204"/>
              </a:rPr>
              <a:t>•</a:t>
            </a:r>
            <a:r>
              <a:rPr sz="2300" spc="90" dirty="0">
                <a:solidFill>
                  <a:srgbClr val="000000">
                    <a:alpha val="100000"/>
                  </a:srgbClr>
                </a:solidFill>
                <a:latin typeface="Arial" panose="020B0604020202020204"/>
                <a:ea typeface="Arial" panose="020B0604020202020204"/>
                <a:cs typeface="Arial" panose="020B0604020202020204"/>
              </a:rPr>
              <a:t> </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学生本人为特困供养人员</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在递交《申请表》</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的同时，</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应提供学生本人户口</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薄</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原件</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复印件及户籍所在地民政部门</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(街道</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乡镇及以上)</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出具的特困</a:t>
            </a:r>
            <a:r>
              <a:rPr sz="23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供</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养人</a:t>
            </a:r>
            <a:endParaRPr lang="en-US" altLang="en-US" sz="2300" dirty="0"/>
          </a:p>
          <a:p>
            <a:pPr marL="232410" algn="l" rtl="0" eaLnBrk="0">
              <a:lnSpc>
                <a:spcPct val="92000"/>
              </a:lnSpc>
              <a:spcBef>
                <a:spcPts val="5"/>
              </a:spcBef>
            </a:pPr>
            <a:r>
              <a:rPr sz="2300" spc="180" dirty="0">
                <a:solidFill>
                  <a:srgbClr val="000000">
                    <a:alpha val="100000"/>
                  </a:srgbClr>
                </a:solidFill>
                <a:latin typeface="微软雅黑" panose="020B0503020204020204" charset="-122"/>
                <a:ea typeface="微软雅黑" panose="020B0503020204020204" charset="-122"/>
                <a:cs typeface="微软雅黑" panose="020B0503020204020204" charset="-122"/>
              </a:rPr>
              <a:t>员证明</a:t>
            </a:r>
            <a:r>
              <a:rPr sz="2300" spc="16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300" dirty="0"/>
          </a:p>
        </p:txBody>
      </p:sp>
      <p:pic>
        <p:nvPicPr>
          <p:cNvPr id="40" name="picture 40"/>
          <p:cNvPicPr>
            <a:picLocks noChangeAspect="1"/>
          </p:cNvPicPr>
          <p:nvPr/>
        </p:nvPicPr>
        <p:blipFill>
          <a:blip r:embed="rId1"/>
          <a:stretch>
            <a:fillRect/>
          </a:stretch>
        </p:blipFill>
        <p:spPr>
          <a:xfrm rot="21600000">
            <a:off x="9567671" y="0"/>
            <a:ext cx="2624328" cy="1196340"/>
          </a:xfrm>
          <a:prstGeom prst="rect">
            <a:avLst/>
          </a:prstGeom>
        </p:spPr>
      </p:pic>
      <p:sp>
        <p:nvSpPr>
          <p:cNvPr id="41" name="textbox 41"/>
          <p:cNvSpPr/>
          <p:nvPr/>
        </p:nvSpPr>
        <p:spPr>
          <a:xfrm>
            <a:off x="621257" y="882476"/>
            <a:ext cx="6145529" cy="541019"/>
          </a:xfrm>
          <a:prstGeom prst="rect">
            <a:avLst/>
          </a:prstGeom>
        </p:spPr>
        <p:txBody>
          <a:bodyPr vert="horz" wrap="square" lIns="0" tIns="0" rIns="0" bIns="0"/>
          <a:lstStyle/>
          <a:p>
            <a:pPr algn="l" rtl="0" eaLnBrk="0">
              <a:lnSpc>
                <a:spcPct val="100000"/>
              </a:lnSpc>
            </a:pPr>
            <a:endParaRPr lang="en-US" altLang="en-US" sz="100" dirty="0"/>
          </a:p>
          <a:p>
            <a:pPr marL="12700" algn="l" rtl="0" eaLnBrk="0">
              <a:lnSpc>
                <a:spcPct val="99000"/>
              </a:lnSpc>
            </a:pPr>
            <a:r>
              <a:rPr sz="3400" spc="130" dirty="0">
                <a:solidFill>
                  <a:srgbClr val="FF0000">
                    <a:alpha val="100000"/>
                  </a:srgbClr>
                </a:solidFill>
                <a:latin typeface="Arial" panose="020B0604020202020204"/>
                <a:ea typeface="Arial" panose="020B0604020202020204"/>
                <a:cs typeface="Arial" panose="020B0604020202020204"/>
              </a:rPr>
              <a:t>•</a:t>
            </a:r>
            <a:r>
              <a:rPr sz="3400" spc="130" dirty="0">
                <a:solidFill>
                  <a:srgbClr val="FF0000">
                    <a:alpha val="100000"/>
                  </a:srgbClr>
                </a:solidFill>
                <a:latin typeface="Arial" panose="020B0604020202020204"/>
                <a:ea typeface="Arial" panose="020B0604020202020204"/>
                <a:cs typeface="Arial" panose="020B0604020202020204"/>
              </a:rPr>
              <a:t> </a:t>
            </a:r>
            <a:r>
              <a:rPr sz="3400" spc="130" dirty="0">
                <a:ln w="12458"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八、免学费申请所需证明材</a:t>
            </a:r>
            <a:r>
              <a:rPr sz="3400" spc="30" dirty="0">
                <a:ln w="12458"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料</a:t>
            </a:r>
            <a:endParaRPr lang="en-US" altLang="en-US" sz="3400" dirty="0"/>
          </a:p>
        </p:txBody>
      </p:sp>
      <p:pic>
        <p:nvPicPr>
          <p:cNvPr id="42" name="picture 42"/>
          <p:cNvPicPr>
            <a:picLocks noChangeAspect="1"/>
          </p:cNvPicPr>
          <p:nvPr/>
        </p:nvPicPr>
        <p:blipFill>
          <a:blip r:embed="rId2"/>
          <a:stretch>
            <a:fillRect/>
          </a:stretch>
        </p:blipFill>
        <p:spPr>
          <a:xfrm rot="21600000">
            <a:off x="0" y="5878068"/>
            <a:ext cx="2170176" cy="97993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43"/>
          <p:cNvPicPr>
            <a:picLocks noChangeAspect="1"/>
          </p:cNvPicPr>
          <p:nvPr/>
        </p:nvPicPr>
        <p:blipFill>
          <a:blip r:embed="rId1"/>
          <a:stretch>
            <a:fillRect/>
          </a:stretch>
        </p:blipFill>
        <p:spPr>
          <a:xfrm rot="21600000">
            <a:off x="9567671" y="0"/>
            <a:ext cx="2624328" cy="1196340"/>
          </a:xfrm>
          <a:prstGeom prst="rect">
            <a:avLst/>
          </a:prstGeom>
        </p:spPr>
      </p:pic>
      <p:pic>
        <p:nvPicPr>
          <p:cNvPr id="44" name="picture 44"/>
          <p:cNvPicPr>
            <a:picLocks noChangeAspect="1"/>
          </p:cNvPicPr>
          <p:nvPr/>
        </p:nvPicPr>
        <p:blipFill>
          <a:blip r:embed="rId2"/>
          <a:stretch>
            <a:fillRect/>
          </a:stretch>
        </p:blipFill>
        <p:spPr>
          <a:xfrm rot="21600000">
            <a:off x="0" y="5878068"/>
            <a:ext cx="2170176" cy="979931"/>
          </a:xfrm>
          <a:prstGeom prst="rect">
            <a:avLst/>
          </a:prstGeom>
        </p:spPr>
      </p:pic>
      <p:sp>
        <p:nvSpPr>
          <p:cNvPr id="45" name="textbox 45"/>
          <p:cNvSpPr/>
          <p:nvPr/>
        </p:nvSpPr>
        <p:spPr>
          <a:xfrm>
            <a:off x="927816" y="246315"/>
            <a:ext cx="11346180" cy="6322695"/>
          </a:xfrm>
          <a:prstGeom prst="rect">
            <a:avLst/>
          </a:prstGeom>
        </p:spPr>
        <p:txBody>
          <a:bodyPr vert="horz" wrap="square" lIns="0" tIns="0" rIns="0" bIns="0"/>
          <a:lstStyle/>
          <a:p>
            <a:pPr algn="l" rtl="0" eaLnBrk="0">
              <a:lnSpc>
                <a:spcPct val="83000"/>
              </a:lnSpc>
            </a:pPr>
            <a:endParaRPr lang="en-US" altLang="en-US" sz="100" dirty="0"/>
          </a:p>
          <a:p>
            <a:pPr marL="95885" algn="l" rtl="0" eaLnBrk="0">
              <a:lnSpc>
                <a:spcPts val="2585"/>
              </a:lnSpc>
            </a:pPr>
            <a:r>
              <a:rPr sz="2100" spc="160" dirty="0">
                <a:solidFill>
                  <a:srgbClr val="FF0000">
                    <a:alpha val="100000"/>
                  </a:srgbClr>
                </a:solidFill>
                <a:latin typeface="Arial" panose="020B0604020202020204"/>
                <a:ea typeface="Arial" panose="020B0604020202020204"/>
                <a:cs typeface="Arial" panose="020B0604020202020204"/>
              </a:rPr>
              <a:t>•</a:t>
            </a:r>
            <a:r>
              <a:rPr sz="2100" spc="160" dirty="0">
                <a:solidFill>
                  <a:srgbClr val="FF0000">
                    <a:alpha val="100000"/>
                  </a:srgbClr>
                </a:solidFill>
                <a:latin typeface="Arial" panose="020B0604020202020204"/>
                <a:ea typeface="Arial" panose="020B0604020202020204"/>
                <a:cs typeface="Arial" panose="020B0604020202020204"/>
              </a:rPr>
              <a:t> </a:t>
            </a:r>
            <a:r>
              <a:rPr sz="2100" spc="160" dirty="0">
                <a:ln w="7972"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八</a:t>
            </a:r>
            <a:r>
              <a:rPr sz="2100" spc="160" dirty="0">
                <a:solidFill>
                  <a:srgbClr val="FF0000">
                    <a:alpha val="100000"/>
                  </a:srgbClr>
                </a:solidFill>
                <a:latin typeface="黑体" panose="02010609060101010101" charset="-122"/>
                <a:ea typeface="黑体" panose="02010609060101010101" charset="-122"/>
                <a:cs typeface="黑体" panose="02010609060101010101" charset="-122"/>
              </a:rPr>
              <a:t> </a:t>
            </a:r>
            <a:r>
              <a:rPr sz="2100" spc="160" dirty="0">
                <a:ln w="7972"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、免学费申请所需证明材</a:t>
            </a:r>
            <a:r>
              <a:rPr sz="2100" spc="130" dirty="0">
                <a:ln w="7972"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料</a:t>
            </a:r>
            <a:endParaRPr lang="en-US" altLang="en-US" sz="2100" dirty="0"/>
          </a:p>
          <a:p>
            <a:pPr marL="202565" algn="l" rtl="0" eaLnBrk="0">
              <a:lnSpc>
                <a:spcPts val="1815"/>
              </a:lnSpc>
              <a:spcBef>
                <a:spcPts val="805"/>
              </a:spcBef>
            </a:pPr>
            <a:r>
              <a:rPr sz="1400" spc="2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20" dirty="0">
                <a:solidFill>
                  <a:srgbClr val="262626">
                    <a:alpha val="100000"/>
                  </a:srgbClr>
                </a:solidFill>
                <a:latin typeface="微软雅黑" panose="020B0503020204020204" charset="-122"/>
                <a:ea typeface="微软雅黑" panose="020B0503020204020204" charset="-122"/>
                <a:cs typeface="微软雅黑" panose="020B0503020204020204" charset="-122"/>
              </a:rPr>
              <a:t> 二</a:t>
            </a:r>
            <a:r>
              <a:rPr sz="1400" spc="2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262626">
                    <a:alpha val="100000"/>
                  </a:srgbClr>
                </a:solidFill>
                <a:latin typeface="微软雅黑" panose="020B0503020204020204" charset="-122"/>
                <a:ea typeface="微软雅黑" panose="020B0503020204020204" charset="-122"/>
                <a:cs typeface="微软雅黑" panose="020B0503020204020204" charset="-122"/>
              </a:rPr>
              <a:t>  农村</a:t>
            </a:r>
            <a:r>
              <a:rPr lang="zh-CN" sz="1400" spc="20" dirty="0">
                <a:solidFill>
                  <a:srgbClr val="262626">
                    <a:alpha val="100000"/>
                  </a:srgbClr>
                </a:solidFill>
                <a:latin typeface="微软雅黑" panose="020B0503020204020204" charset="-122"/>
                <a:ea typeface="微软雅黑" panose="020B0503020204020204" charset="-122"/>
                <a:cs typeface="微软雅黑" panose="020B0503020204020204" charset="-122"/>
              </a:rPr>
              <a:t>家庭</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学</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生</a:t>
            </a:r>
            <a:endParaRPr lang="en-US" altLang="en-US" sz="1400" dirty="0"/>
          </a:p>
          <a:p>
            <a:pPr marL="248285" algn="l" rtl="0" eaLnBrk="0">
              <a:lnSpc>
                <a:spcPts val="1815"/>
              </a:lnSpc>
              <a:spcBef>
                <a:spcPts val="1200"/>
              </a:spcBef>
            </a:pP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1</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学生本人户籍性质为农村户口，</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且户口薄中</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“户别”一</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栏注明</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“农村</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(农业)</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”或</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“农村家庭</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(农业家</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庭</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的，</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在递交</a:t>
            </a:r>
            <a:endParaRPr lang="en-US" altLang="en-US" sz="1400" dirty="0"/>
          </a:p>
          <a:p>
            <a:pPr marL="101600" algn="l" rtl="0" eaLnBrk="0">
              <a:lnSpc>
                <a:spcPts val="1815"/>
              </a:lnSpc>
              <a:spcBef>
                <a:spcPts val="200"/>
              </a:spcBef>
            </a:pP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《申请表》</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的同时，</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应提供</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学生本人户口薄原件</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复印件。</a:t>
            </a:r>
            <a:endParaRPr lang="en-US" altLang="en-US" sz="1400" dirty="0"/>
          </a:p>
          <a:p>
            <a:pPr marL="17145" indent="222885" algn="l" rtl="0" eaLnBrk="0">
              <a:lnSpc>
                <a:spcPct val="118000"/>
              </a:lnSpc>
              <a:spcBef>
                <a:spcPts val="1195"/>
              </a:spcBef>
            </a:pP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2</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学生户籍所在地已经进行了户籍改革，</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取消了户籍性质，</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统称为</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“居民户”，</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在户籍改革前学生本</a:t>
            </a:r>
            <a:r>
              <a:rPr sz="14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人</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户籍性质为农村的</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在</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递交</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《申请表》</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的同时，</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应提供学生本人户口薄原件</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复印件，</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以及户籍所在地公安机关开具的户籍证明</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(证明中</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应写明户籍地</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100" dirty="0">
                <a:solidFill>
                  <a:srgbClr val="262626">
                    <a:alpha val="100000"/>
                  </a:srgbClr>
                </a:solidFill>
                <a:latin typeface="微软雅黑" panose="020B0503020204020204" charset="-122"/>
                <a:ea typeface="微软雅黑" panose="020B0503020204020204" charset="-122"/>
                <a:cs typeface="微软雅黑" panose="020B0503020204020204" charset="-122"/>
              </a:rPr>
              <a:t>已进行户籍改革，</a:t>
            </a:r>
            <a:r>
              <a:rPr sz="1400" spc="10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100" dirty="0">
                <a:solidFill>
                  <a:srgbClr val="262626">
                    <a:alpha val="100000"/>
                  </a:srgbClr>
                </a:solidFill>
                <a:latin typeface="微软雅黑" panose="020B0503020204020204" charset="-122"/>
                <a:ea typeface="微软雅黑" panose="020B0503020204020204" charset="-122"/>
                <a:cs typeface="微软雅黑" panose="020B0503020204020204" charset="-122"/>
              </a:rPr>
              <a:t>户籍改革前户籍性质为农村)</a:t>
            </a:r>
            <a:r>
              <a:rPr sz="1400" spc="10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marL="16510" indent="226060" algn="l" rtl="0" eaLnBrk="0">
              <a:lnSpc>
                <a:spcPct val="121000"/>
              </a:lnSpc>
              <a:spcBef>
                <a:spcPts val="830"/>
              </a:spcBef>
            </a:pP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3</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学生本人户籍性质为非农，</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学生家长</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一方户籍性质为农村，</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且户口薄中</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“户别”一</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栏注明</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“农村”或</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262626">
                    <a:alpha val="100000"/>
                  </a:srgbClr>
                </a:solidFill>
                <a:latin typeface="微软雅黑" panose="020B0503020204020204" charset="-122"/>
                <a:ea typeface="微软雅黑" panose="020B0503020204020204" charset="-122"/>
                <a:cs typeface="微软雅黑" panose="020B0503020204020204" charset="-122"/>
              </a:rPr>
              <a:t>“农</a:t>
            </a:r>
            <a:r>
              <a:rPr sz="1400" spc="20" dirty="0">
                <a:solidFill>
                  <a:srgbClr val="262626">
                    <a:alpha val="100000"/>
                  </a:srgbClr>
                </a:solidFill>
                <a:latin typeface="微软雅黑" panose="020B0503020204020204" charset="-122"/>
                <a:ea typeface="微软雅黑" panose="020B0503020204020204" charset="-122"/>
                <a:cs typeface="微软雅黑" panose="020B0503020204020204" charset="-122"/>
              </a:rPr>
              <a:t>村</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家</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庭”，</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学生和家长</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共有一</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本户口薄</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在递交</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《申请表》</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的同时，</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应提供学生本人以及学生家长</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的户</a:t>
            </a:r>
            <a:r>
              <a:rPr sz="14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口</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薄原</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件</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复印件</a:t>
            </a:r>
            <a:r>
              <a:rPr sz="14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marL="15875" indent="236855" algn="l" rtl="0" eaLnBrk="0">
              <a:lnSpc>
                <a:spcPct val="122000"/>
              </a:lnSpc>
              <a:spcBef>
                <a:spcPts val="900"/>
              </a:spcBef>
            </a:pP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4</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学生本人户籍性质为非农，</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学生家长</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一方户籍性质为农村，</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且户口薄中</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“户别”一</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栏注明</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“农村</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或</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“农村家庭”</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的，</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但学生和家长</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户籍不在一</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本户口薄</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在递交</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《申请表》</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的同时，</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应提供学生本人和学生家长</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的</a:t>
            </a:r>
            <a:r>
              <a:rPr sz="14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户</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口薄</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原件</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复印件，</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以及</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亲子证明。</a:t>
            </a:r>
            <a:endParaRPr lang="en-US" altLang="en-US" sz="1400" dirty="0"/>
          </a:p>
          <a:p>
            <a:pPr marL="18415" indent="226695" algn="l" rtl="0" eaLnBrk="0">
              <a:lnSpc>
                <a:spcPct val="118000"/>
              </a:lnSpc>
              <a:spcBef>
                <a:spcPts val="1245"/>
              </a:spcBef>
            </a:pP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5</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学生户籍所在地已经进行了户籍改革，</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取消了户籍性质，</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统称为</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“居民户”，</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在户籍改革前学生本人户籍性质为非农</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家长</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一方户籍性质为农村的，</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学生和家长</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共有一</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本户口薄</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在递交</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《申请表》</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的同时，</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应提供学生</a:t>
            </a:r>
            <a:r>
              <a:rPr sz="1400" spc="20" dirty="0">
                <a:solidFill>
                  <a:srgbClr val="262626">
                    <a:alpha val="100000"/>
                  </a:srgbClr>
                </a:solidFill>
                <a:latin typeface="微软雅黑" panose="020B0503020204020204" charset="-122"/>
                <a:ea typeface="微软雅黑" panose="020B0503020204020204" charset="-122"/>
                <a:cs typeface="微软雅黑" panose="020B0503020204020204" charset="-122"/>
              </a:rPr>
              <a:t>本</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人及</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家长</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户口薄原件</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复印件，</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以及户籍所在地公安机关开具的户籍证明</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(证明中应写明户籍地已进行户籍改</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革</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户籍改</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130" dirty="0">
                <a:solidFill>
                  <a:srgbClr val="262626">
                    <a:alpha val="100000"/>
                  </a:srgbClr>
                </a:solidFill>
                <a:latin typeface="微软雅黑" panose="020B0503020204020204" charset="-122"/>
                <a:ea typeface="微软雅黑" panose="020B0503020204020204" charset="-122"/>
                <a:cs typeface="微软雅黑" panose="020B0503020204020204" charset="-122"/>
              </a:rPr>
              <a:t>革前户籍性质为农村)</a:t>
            </a:r>
            <a:r>
              <a:rPr sz="1400" spc="1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04000"/>
              </a:lnSpc>
            </a:pPr>
            <a:endParaRPr lang="en-US" altLang="en-US" sz="900" dirty="0"/>
          </a:p>
          <a:p>
            <a:pPr algn="l" rtl="0" eaLnBrk="0">
              <a:lnSpc>
                <a:spcPct val="7000"/>
              </a:lnSpc>
            </a:pPr>
            <a:endParaRPr lang="en-US" altLang="en-US" sz="100" dirty="0"/>
          </a:p>
          <a:p>
            <a:pPr marL="17145" indent="222885" algn="l" rtl="0" eaLnBrk="0">
              <a:lnSpc>
                <a:spcPct val="118000"/>
              </a:lnSpc>
            </a:pPr>
            <a:r>
              <a:rPr sz="1400" spc="70" dirty="0">
                <a:solidFill>
                  <a:srgbClr val="262626">
                    <a:alpha val="100000"/>
                  </a:srgbClr>
                </a:solidFill>
                <a:latin typeface="微软雅黑" panose="020B0503020204020204" charset="-122"/>
                <a:ea typeface="微软雅黑" panose="020B0503020204020204" charset="-122"/>
                <a:cs typeface="微软雅黑" panose="020B0503020204020204" charset="-122"/>
              </a:rPr>
              <a:t>6</a:t>
            </a:r>
            <a:r>
              <a:rPr sz="1400" spc="7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7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学生户籍所在地已经进行了户籍改革，</a:t>
            </a:r>
            <a:r>
              <a:rPr sz="1400" spc="7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262626">
                    <a:alpha val="100000"/>
                  </a:srgbClr>
                </a:solidFill>
                <a:latin typeface="微软雅黑" panose="020B0503020204020204" charset="-122"/>
                <a:ea typeface="微软雅黑" panose="020B0503020204020204" charset="-122"/>
                <a:cs typeface="微软雅黑" panose="020B0503020204020204" charset="-122"/>
              </a:rPr>
              <a:t>取消了户籍性质，</a:t>
            </a:r>
            <a:r>
              <a:rPr sz="1400" spc="7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262626">
                    <a:alpha val="100000"/>
                  </a:srgbClr>
                </a:solidFill>
                <a:latin typeface="微软雅黑" panose="020B0503020204020204" charset="-122"/>
                <a:ea typeface="微软雅黑" panose="020B0503020204020204" charset="-122"/>
                <a:cs typeface="微软雅黑" panose="020B0503020204020204" charset="-122"/>
              </a:rPr>
              <a:t>统称为</a:t>
            </a:r>
            <a:r>
              <a:rPr sz="1400" spc="7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262626">
                    <a:alpha val="100000"/>
                  </a:srgbClr>
                </a:solidFill>
                <a:latin typeface="微软雅黑" panose="020B0503020204020204" charset="-122"/>
                <a:ea typeface="微软雅黑" panose="020B0503020204020204" charset="-122"/>
                <a:cs typeface="微软雅黑" panose="020B0503020204020204" charset="-122"/>
              </a:rPr>
              <a:t>“居民户”,在户籍改革前学生本人户籍性质</a:t>
            </a:r>
            <a:r>
              <a:rPr sz="14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为</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非农，</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学生家</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长</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一方户籍性质为农村的，</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但学生和家长</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户籍不在一</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本户口薄</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在递交</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《申请表》</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的同时，</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应提供</a:t>
            </a:r>
            <a:r>
              <a:rPr sz="1400" spc="20" dirty="0">
                <a:solidFill>
                  <a:srgbClr val="262626">
                    <a:alpha val="100000"/>
                  </a:srgbClr>
                </a:solidFill>
                <a:latin typeface="微软雅黑" panose="020B0503020204020204" charset="-122"/>
                <a:ea typeface="微软雅黑" panose="020B0503020204020204" charset="-122"/>
                <a:cs typeface="微软雅黑" panose="020B0503020204020204" charset="-122"/>
              </a:rPr>
              <a:t>学</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生本</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人和家长</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户口薄原件</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复印件</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户籍所在地公安机关开具的户籍证明</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(证明中应写明户籍地已进行户籍改革，</a:t>
            </a:r>
            <a:r>
              <a:rPr sz="14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户籍改</a:t>
            </a:r>
            <a:r>
              <a:rPr sz="14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革前户籍性质为农村)</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以及亲子证明</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学生首次申请时，</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需提供户籍证明原件，</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14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以后学期申请可用复印件</a:t>
            </a:r>
            <a:r>
              <a:rPr sz="14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46"/>
          <p:cNvPicPr>
            <a:picLocks noChangeAspect="1"/>
          </p:cNvPicPr>
          <p:nvPr/>
        </p:nvPicPr>
        <p:blipFill>
          <a:blip r:embed="rId1"/>
          <a:stretch>
            <a:fillRect/>
          </a:stretch>
        </p:blipFill>
        <p:spPr>
          <a:xfrm rot="21600000">
            <a:off x="0" y="5878068"/>
            <a:ext cx="2170176" cy="979931"/>
          </a:xfrm>
          <a:prstGeom prst="rect">
            <a:avLst/>
          </a:prstGeom>
        </p:spPr>
      </p:pic>
      <p:sp>
        <p:nvSpPr>
          <p:cNvPr id="47" name="textbox 47"/>
          <p:cNvSpPr/>
          <p:nvPr/>
        </p:nvSpPr>
        <p:spPr>
          <a:xfrm>
            <a:off x="911611" y="1620243"/>
            <a:ext cx="10321925" cy="4791075"/>
          </a:xfrm>
          <a:prstGeom prst="rect">
            <a:avLst/>
          </a:prstGeom>
        </p:spPr>
        <p:txBody>
          <a:bodyPr vert="horz" wrap="square" lIns="0" tIns="0" rIns="0" bIns="0"/>
          <a:lstStyle/>
          <a:p>
            <a:pPr algn="l" rtl="0" eaLnBrk="0">
              <a:lnSpc>
                <a:spcPct val="102000"/>
              </a:lnSpc>
            </a:pPr>
            <a:endParaRPr lang="en-US" altLang="en-US" sz="100" dirty="0"/>
          </a:p>
          <a:p>
            <a:pPr marL="318770" indent="-97155" algn="l" rtl="0" eaLnBrk="0">
              <a:lnSpc>
                <a:spcPct val="139000"/>
              </a:lnSpc>
              <a:spcBef>
                <a:spcPts val="0"/>
              </a:spcBef>
            </a:pPr>
            <a:r>
              <a:rPr sz="1500" spc="14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2000" spc="140" dirty="0">
                <a:solidFill>
                  <a:srgbClr val="262626">
                    <a:alpha val="100000"/>
                  </a:srgbClr>
                </a:solidFill>
                <a:latin typeface="微软雅黑" panose="020B0503020204020204" charset="-122"/>
                <a:ea typeface="微软雅黑" panose="020B0503020204020204" charset="-122"/>
                <a:cs typeface="微软雅黑" panose="020B0503020204020204" charset="-122"/>
              </a:rPr>
              <a:t>三)</a:t>
            </a:r>
            <a:r>
              <a:rPr sz="2000" spc="14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262626">
                    <a:alpha val="100000"/>
                  </a:srgbClr>
                </a:solidFill>
                <a:latin typeface="微软雅黑" panose="020B0503020204020204" charset="-122"/>
                <a:ea typeface="微软雅黑" panose="020B0503020204020204" charset="-122"/>
                <a:cs typeface="微软雅黑" panose="020B0503020204020204" charset="-122"/>
              </a:rPr>
              <a:t>城镇低保家庭学</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生</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1</a:t>
            </a:r>
            <a:r>
              <a:rPr sz="20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.低保家庭申请</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人为学生本人。</a:t>
            </a:r>
            <a:endParaRPr lang="en-US" altLang="en-US" sz="2000" dirty="0"/>
          </a:p>
          <a:p>
            <a:pPr marL="15240" indent="280035" algn="l" rtl="0" eaLnBrk="0">
              <a:lnSpc>
                <a:spcPct val="122000"/>
              </a:lnSpc>
              <a:spcBef>
                <a:spcPts val="815"/>
              </a:spcBef>
            </a:pP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在递交《申请表》</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的同时，</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应提供学生本人户口薄原件</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复印件及</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户籍所在地民政</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部门</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(街道</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乡镇及以上)</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出具的低保证明</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313055" algn="l" rtl="0" eaLnBrk="0">
              <a:lnSpc>
                <a:spcPts val="2590"/>
              </a:lnSpc>
              <a:spcBef>
                <a:spcPts val="1155"/>
              </a:spcBef>
            </a:pP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2</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.低保家庭申请人为学生家长</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学生和家长</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共有一本户口</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薄</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14605" indent="280670" algn="l" rtl="0" eaLnBrk="0">
              <a:lnSpc>
                <a:spcPct val="122000"/>
              </a:lnSpc>
              <a:spcBef>
                <a:spcPts val="1040"/>
              </a:spcBef>
            </a:pP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在递交《申请表》</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的同时，</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应提供学生本人及家长</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户口薄原件</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复印</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件</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及户籍所在地民政部门</a:t>
            </a:r>
            <a:r>
              <a:rPr sz="20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(街道</a:t>
            </a:r>
            <a:r>
              <a:rPr sz="20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20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乡镇及以上)</a:t>
            </a:r>
            <a:r>
              <a:rPr sz="20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80" dirty="0">
                <a:solidFill>
                  <a:srgbClr val="262626">
                    <a:alpha val="100000"/>
                  </a:srgbClr>
                </a:solidFill>
                <a:latin typeface="微软雅黑" panose="020B0503020204020204" charset="-122"/>
                <a:ea typeface="微软雅黑" panose="020B0503020204020204" charset="-122"/>
                <a:cs typeface="微软雅黑" panose="020B0503020204020204" charset="-122"/>
              </a:rPr>
              <a:t>出具的低</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保</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证明。</a:t>
            </a:r>
            <a:endParaRPr lang="en-US" altLang="en-US" sz="2000" dirty="0"/>
          </a:p>
          <a:p>
            <a:pPr marL="38735" indent="271780" algn="l" rtl="0" eaLnBrk="0">
              <a:lnSpc>
                <a:spcPct val="126000"/>
              </a:lnSpc>
              <a:spcBef>
                <a:spcPts val="545"/>
              </a:spcBef>
            </a:pP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3</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.低保家庭申请人为学生家长</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学生和家长</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90" dirty="0">
                <a:solidFill>
                  <a:srgbClr val="262626">
                    <a:alpha val="100000"/>
                  </a:srgbClr>
                </a:solidFill>
                <a:latin typeface="微软雅黑" panose="020B0503020204020204" charset="-122"/>
                <a:ea typeface="微软雅黑" panose="020B0503020204020204" charset="-122"/>
                <a:cs typeface="微软雅黑" panose="020B0503020204020204" charset="-122"/>
              </a:rPr>
              <a:t>户籍不在</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一</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本户</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口薄</a:t>
            </a:r>
            <a:r>
              <a:rPr sz="20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algn="l" rtl="0" eaLnBrk="0">
              <a:lnSpc>
                <a:spcPct val="111000"/>
              </a:lnSpc>
            </a:pPr>
            <a:endParaRPr lang="en-US" altLang="en-US" sz="800" dirty="0"/>
          </a:p>
          <a:p>
            <a:pPr algn="l" rtl="0" eaLnBrk="0">
              <a:lnSpc>
                <a:spcPct val="7000"/>
              </a:lnSpc>
            </a:pPr>
            <a:endParaRPr lang="en-US" altLang="en-US" sz="100" dirty="0"/>
          </a:p>
          <a:p>
            <a:pPr marL="12700" indent="188595" algn="l" rtl="0" eaLnBrk="0">
              <a:lnSpc>
                <a:spcPct val="122000"/>
              </a:lnSpc>
            </a:pP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在递交《申请表》</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的同时，</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应提供学生本人和家长</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(监护人)</a:t>
            </a:r>
            <a:r>
              <a:rPr sz="2000" spc="3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户口薄原件</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复印件，</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户籍所在地民政部门</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(街道</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乡镇及以上)</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出具的低保证明，</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262626">
                    <a:alpha val="100000"/>
                  </a:srgbClr>
                </a:solidFill>
                <a:latin typeface="微软雅黑" panose="020B0503020204020204" charset="-122"/>
                <a:ea typeface="微软雅黑" panose="020B0503020204020204" charset="-122"/>
                <a:cs typeface="微软雅黑" panose="020B0503020204020204" charset="-122"/>
              </a:rPr>
              <a:t>以</a:t>
            </a:r>
            <a:r>
              <a:rPr sz="2000" spc="50" dirty="0">
                <a:solidFill>
                  <a:srgbClr val="262626">
                    <a:alpha val="100000"/>
                  </a:srgbClr>
                </a:solidFill>
                <a:latin typeface="微软雅黑" panose="020B0503020204020204" charset="-122"/>
                <a:ea typeface="微软雅黑" panose="020B0503020204020204" charset="-122"/>
                <a:cs typeface="微软雅黑" panose="020B0503020204020204" charset="-122"/>
              </a:rPr>
              <a:t>及</a:t>
            </a:r>
            <a:r>
              <a:rPr sz="2000" spc="0" dirty="0">
                <a:solidFill>
                  <a:srgbClr val="262626">
                    <a:alpha val="100000"/>
                  </a:srgbClr>
                </a:solidFill>
                <a:latin typeface="微软雅黑" panose="020B0503020204020204" charset="-122"/>
                <a:ea typeface="微软雅黑" panose="020B0503020204020204" charset="-122"/>
                <a:cs typeface="微软雅黑" panose="020B0503020204020204" charset="-122"/>
              </a:rPr>
              <a:t>亲子证明。</a:t>
            </a:r>
            <a:endParaRPr lang="en-US" altLang="en-US" sz="2000" dirty="0"/>
          </a:p>
        </p:txBody>
      </p:sp>
      <p:sp>
        <p:nvSpPr>
          <p:cNvPr id="48" name="textbox 48"/>
          <p:cNvSpPr/>
          <p:nvPr/>
        </p:nvSpPr>
        <p:spPr>
          <a:xfrm>
            <a:off x="938757" y="698005"/>
            <a:ext cx="7604125" cy="688340"/>
          </a:xfrm>
          <a:prstGeom prst="rect">
            <a:avLst/>
          </a:prstGeom>
        </p:spPr>
        <p:txBody>
          <a:bodyPr vert="horz" wrap="square" lIns="0" tIns="0" rIns="0" bIns="0"/>
          <a:lstStyle/>
          <a:p>
            <a:pPr algn="l" rtl="0" eaLnBrk="0">
              <a:lnSpc>
                <a:spcPct val="76000"/>
              </a:lnSpc>
            </a:pPr>
            <a:endParaRPr lang="en-US" altLang="en-US" sz="100" dirty="0"/>
          </a:p>
          <a:p>
            <a:pPr marL="12700" algn="l" rtl="0" eaLnBrk="0">
              <a:lnSpc>
                <a:spcPct val="99000"/>
              </a:lnSpc>
            </a:pPr>
            <a:r>
              <a:rPr sz="4400" spc="200" dirty="0">
                <a:ln w="15999"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八、免学费申请所需证明材</a:t>
            </a:r>
            <a:r>
              <a:rPr sz="4400" spc="70" dirty="0">
                <a:ln w="15999"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料</a:t>
            </a:r>
            <a:endParaRPr lang="en-US" altLang="en-US" sz="4400" dirty="0"/>
          </a:p>
        </p:txBody>
      </p:sp>
      <p:pic>
        <p:nvPicPr>
          <p:cNvPr id="49" name="picture 49"/>
          <p:cNvPicPr>
            <a:picLocks noChangeAspect="1"/>
          </p:cNvPicPr>
          <p:nvPr/>
        </p:nvPicPr>
        <p:blipFill>
          <a:blip r:embed="rId2"/>
          <a:stretch>
            <a:fillRect/>
          </a:stretch>
        </p:blipFill>
        <p:spPr>
          <a:xfrm rot="21600000">
            <a:off x="9567671" y="0"/>
            <a:ext cx="2624328" cy="119634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 name="picture 50"/>
          <p:cNvPicPr>
            <a:picLocks noChangeAspect="1"/>
          </p:cNvPicPr>
          <p:nvPr/>
        </p:nvPicPr>
        <p:blipFill>
          <a:blip r:embed="rId1"/>
          <a:stretch>
            <a:fillRect/>
          </a:stretch>
        </p:blipFill>
        <p:spPr>
          <a:xfrm rot="21600000">
            <a:off x="0" y="5878068"/>
            <a:ext cx="2170176" cy="979931"/>
          </a:xfrm>
          <a:prstGeom prst="rect">
            <a:avLst/>
          </a:prstGeom>
        </p:spPr>
      </p:pic>
      <p:sp>
        <p:nvSpPr>
          <p:cNvPr id="51" name="textbox 51"/>
          <p:cNvSpPr/>
          <p:nvPr/>
        </p:nvSpPr>
        <p:spPr>
          <a:xfrm>
            <a:off x="909841" y="1817093"/>
            <a:ext cx="10348594" cy="4341495"/>
          </a:xfrm>
          <a:prstGeom prst="rect">
            <a:avLst/>
          </a:prstGeom>
        </p:spPr>
        <p:txBody>
          <a:bodyPr vert="horz" wrap="square" lIns="0" tIns="0" rIns="0" bIns="0"/>
          <a:lstStyle/>
          <a:p>
            <a:pPr algn="l" rtl="0" eaLnBrk="0">
              <a:lnSpc>
                <a:spcPct val="99000"/>
              </a:lnSpc>
            </a:pPr>
            <a:endParaRPr lang="en-US" altLang="en-US" sz="100" dirty="0"/>
          </a:p>
          <a:p>
            <a:pPr marL="198120" indent="69215" algn="l" rtl="0" eaLnBrk="0">
              <a:lnSpc>
                <a:spcPct val="154000"/>
              </a:lnSpc>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(四)</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本市海岛家庭学生</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(崇明岛</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长</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兴岛</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横沙岛)</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1.学生本人户籍所在地为本市海岛</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(崇明岛</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长兴岛</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横沙岛)</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的</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在递交</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《申请表》</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的同时，</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应提供学生本人户口薄原件</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复印件。</a:t>
            </a:r>
            <a:endParaRPr lang="en-US" altLang="en-US" sz="2000" dirty="0"/>
          </a:p>
          <a:p>
            <a:pPr marL="12700" indent="290830" algn="l" rtl="0" eaLnBrk="0">
              <a:lnSpc>
                <a:spcPct val="102000"/>
              </a:lnSpc>
              <a:spcBef>
                <a:spcPts val="1365"/>
              </a:spcBef>
            </a:pP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2.学生家长</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一方户籍所在地为本市海岛</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(崇明岛</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长兴岛</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横</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沙岛)</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的，</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3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学生和家长</a:t>
            </a:r>
            <a:r>
              <a:rPr sz="2000" spc="1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3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2000" spc="1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30" dirty="0">
                <a:solidFill>
                  <a:srgbClr val="000000">
                    <a:alpha val="100000"/>
                  </a:srgbClr>
                </a:solidFill>
                <a:latin typeface="微软雅黑" panose="020B0503020204020204" charset="-122"/>
                <a:ea typeface="微软雅黑" panose="020B0503020204020204" charset="-122"/>
                <a:cs typeface="微软雅黑" panose="020B0503020204020204" charset="-122"/>
              </a:rPr>
              <a:t>共有一本户口薄</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198120" algn="l" rtl="0" eaLnBrk="0">
              <a:lnSpc>
                <a:spcPts val="2590"/>
              </a:lnSpc>
              <a:spcBef>
                <a:spcPts val="1435"/>
              </a:spcBef>
            </a:pP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在递交《申请表》</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的同时，</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应提供学生本人和家长</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户口薄</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原</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件</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复印件。</a:t>
            </a:r>
            <a:endParaRPr lang="en-US" altLang="en-US" sz="2000" dirty="0"/>
          </a:p>
          <a:p>
            <a:pPr marL="12700" indent="294005" algn="l" rtl="0" eaLnBrk="0">
              <a:lnSpc>
                <a:spcPct val="102000"/>
              </a:lnSpc>
              <a:spcBef>
                <a:spcPts val="1560"/>
              </a:spcBef>
            </a:pP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3.学生家长</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一方户籍所在地为本市海岛</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(崇明岛</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长兴岛</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横</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沙岛)</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的，</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3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学生和家长</a:t>
            </a:r>
            <a:r>
              <a:rPr sz="2000" spc="1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3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2000" spc="1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30" dirty="0">
                <a:solidFill>
                  <a:srgbClr val="000000">
                    <a:alpha val="100000"/>
                  </a:srgbClr>
                </a:solidFill>
                <a:latin typeface="微软雅黑" panose="020B0503020204020204" charset="-122"/>
                <a:ea typeface="微软雅黑" panose="020B0503020204020204" charset="-122"/>
                <a:cs typeface="微软雅黑" panose="020B0503020204020204" charset="-122"/>
              </a:rPr>
              <a:t>户籍不在一本户口薄</a:t>
            </a:r>
            <a:r>
              <a:rPr sz="20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304800" algn="l" rtl="0" eaLnBrk="0">
              <a:lnSpc>
                <a:spcPts val="2560"/>
              </a:lnSpc>
              <a:spcBef>
                <a:spcPts val="1435"/>
              </a:spcBef>
            </a:pP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在递交《申请表》</a:t>
            </a: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的同时，</a:t>
            </a: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应提供学生本人和家长</a:t>
            </a: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户口薄原件</a:t>
            </a: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9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复</a:t>
            </a:r>
            <a:r>
              <a:rPr sz="1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印件，</a:t>
            </a:r>
            <a:endParaRPr lang="en-US" altLang="en-US" sz="1900" dirty="0"/>
          </a:p>
          <a:p>
            <a:pPr marL="19685" algn="l" rtl="0" eaLnBrk="0">
              <a:lnSpc>
                <a:spcPct val="94000"/>
              </a:lnSpc>
              <a:spcBef>
                <a:spcPts val="0"/>
              </a:spcBef>
            </a:pPr>
            <a:r>
              <a:rPr sz="1900" spc="210" dirty="0">
                <a:solidFill>
                  <a:srgbClr val="000000">
                    <a:alpha val="100000"/>
                  </a:srgbClr>
                </a:solidFill>
                <a:latin typeface="微软雅黑" panose="020B0503020204020204" charset="-122"/>
                <a:ea typeface="微软雅黑" panose="020B0503020204020204" charset="-122"/>
                <a:cs typeface="微软雅黑" panose="020B0503020204020204" charset="-122"/>
              </a:rPr>
              <a:t>以及亲子证明</a:t>
            </a:r>
            <a:r>
              <a:rPr sz="19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900" dirty="0"/>
          </a:p>
        </p:txBody>
      </p:sp>
      <p:sp>
        <p:nvSpPr>
          <p:cNvPr id="52" name="textbox 52"/>
          <p:cNvSpPr/>
          <p:nvPr/>
        </p:nvSpPr>
        <p:spPr>
          <a:xfrm>
            <a:off x="938757" y="698005"/>
            <a:ext cx="7604125" cy="688340"/>
          </a:xfrm>
          <a:prstGeom prst="rect">
            <a:avLst/>
          </a:prstGeom>
        </p:spPr>
        <p:txBody>
          <a:bodyPr vert="horz" wrap="square" lIns="0" tIns="0" rIns="0" bIns="0"/>
          <a:lstStyle/>
          <a:p>
            <a:pPr algn="l" rtl="0" eaLnBrk="0">
              <a:lnSpc>
                <a:spcPct val="76000"/>
              </a:lnSpc>
            </a:pPr>
            <a:endParaRPr lang="en-US" altLang="en-US" sz="100" dirty="0"/>
          </a:p>
          <a:p>
            <a:pPr marL="12700" algn="l" rtl="0" eaLnBrk="0">
              <a:lnSpc>
                <a:spcPct val="99000"/>
              </a:lnSpc>
            </a:pPr>
            <a:r>
              <a:rPr sz="4400" spc="200" dirty="0">
                <a:ln w="15999"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八、免学费申请所需证明材</a:t>
            </a:r>
            <a:r>
              <a:rPr sz="4400" spc="70" dirty="0">
                <a:ln w="15999"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料</a:t>
            </a:r>
            <a:endParaRPr lang="en-US" altLang="en-US" sz="4400" dirty="0"/>
          </a:p>
        </p:txBody>
      </p:sp>
      <p:pic>
        <p:nvPicPr>
          <p:cNvPr id="53" name="picture 53"/>
          <p:cNvPicPr>
            <a:picLocks noChangeAspect="1"/>
          </p:cNvPicPr>
          <p:nvPr/>
        </p:nvPicPr>
        <p:blipFill>
          <a:blip r:embed="rId2"/>
          <a:stretch>
            <a:fillRect/>
          </a:stretch>
        </p:blipFill>
        <p:spPr>
          <a:xfrm rot="21600000">
            <a:off x="9567671" y="0"/>
            <a:ext cx="2624328" cy="119634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picture 54"/>
          <p:cNvPicPr>
            <a:picLocks noChangeAspect="1"/>
          </p:cNvPicPr>
          <p:nvPr/>
        </p:nvPicPr>
        <p:blipFill>
          <a:blip r:embed="rId1"/>
          <a:stretch>
            <a:fillRect/>
          </a:stretch>
        </p:blipFill>
        <p:spPr>
          <a:xfrm rot="21600000">
            <a:off x="0" y="5878068"/>
            <a:ext cx="2170176" cy="979931"/>
          </a:xfrm>
          <a:prstGeom prst="rect">
            <a:avLst/>
          </a:prstGeom>
        </p:spPr>
      </p:pic>
      <p:sp>
        <p:nvSpPr>
          <p:cNvPr id="55" name="textbox 55"/>
          <p:cNvSpPr/>
          <p:nvPr/>
        </p:nvSpPr>
        <p:spPr>
          <a:xfrm>
            <a:off x="851667" y="1513422"/>
            <a:ext cx="11202669" cy="4596129"/>
          </a:xfrm>
          <a:prstGeom prst="rect">
            <a:avLst/>
          </a:prstGeom>
        </p:spPr>
        <p:txBody>
          <a:bodyPr vert="horz" wrap="square" lIns="0" tIns="0" rIns="0" bIns="0"/>
          <a:lstStyle/>
          <a:p>
            <a:pPr algn="l" rtl="0" eaLnBrk="0">
              <a:lnSpc>
                <a:spcPct val="83000"/>
              </a:lnSpc>
            </a:pPr>
            <a:endParaRPr lang="en-US" altLang="en-US" sz="100" dirty="0"/>
          </a:p>
          <a:p>
            <a:pPr marL="318770" algn="l" rtl="0" eaLnBrk="0">
              <a:lnSpc>
                <a:spcPts val="2455"/>
              </a:lnSpc>
            </a:pPr>
            <a:r>
              <a:rPr sz="20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1.低收入困难家庭申请人为学生本</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人</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176530" indent="118745" algn="l" rtl="0" eaLnBrk="0">
              <a:lnSpc>
                <a:spcPct val="102000"/>
              </a:lnSpc>
              <a:spcBef>
                <a:spcPts val="1335"/>
              </a:spcBef>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在递交《申请表》</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的同时，</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应提供学</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生本人户口薄原件</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复印件，</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并到户籍所在地街道</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(镇)</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社区事务受理服务中心核定</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(低收入困难家庭需先核查经济状况后认定)</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374650" algn="l" rtl="0" eaLnBrk="0">
              <a:lnSpc>
                <a:spcPts val="2590"/>
              </a:lnSpc>
              <a:spcBef>
                <a:spcPts val="1435"/>
              </a:spcBef>
            </a:pP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2.低收入困难家庭申请人为学生家长</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学生和家长</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共有一</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本</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户口薄。</a:t>
            </a:r>
            <a:endParaRPr lang="en-US" altLang="en-US" sz="2000" dirty="0"/>
          </a:p>
          <a:p>
            <a:pPr marL="12700" indent="283210" algn="l" rtl="0" eaLnBrk="0">
              <a:lnSpc>
                <a:spcPct val="98000"/>
              </a:lnSpc>
              <a:spcBef>
                <a:spcPts val="1560"/>
              </a:spcBef>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在递交《申请表》</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的同时，</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应提供学生本人及家长</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户口薄原件</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复印件，</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并</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到户籍所在地街道</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(镇)</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社区事务受理服务中心核定</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(低收入困难家庭需先核查经济</a:t>
            </a:r>
            <a:r>
              <a:rPr sz="20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状</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况</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后认定)</a:t>
            </a:r>
            <a:r>
              <a:rPr sz="20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38735" indent="177800" algn="l" rtl="0" eaLnBrk="0">
              <a:lnSpc>
                <a:spcPct val="98000"/>
              </a:lnSpc>
              <a:spcBef>
                <a:spcPts val="1445"/>
              </a:spcBef>
            </a:pP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3.低收入困难家庭申请人为学生家长</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学生和家长</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户籍不在一本</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户</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口薄</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15875" indent="186055" algn="l" rtl="0" eaLnBrk="0">
              <a:lnSpc>
                <a:spcPct val="99000"/>
              </a:lnSpc>
              <a:spcBef>
                <a:spcPts val="1625"/>
              </a:spcBef>
            </a:pP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在递交《申请表》</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的同时，</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应提供学生本人和家长</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户口薄原件</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复印件以及</a:t>
            </a:r>
            <a:r>
              <a:rPr sz="19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亲</a:t>
            </a:r>
            <a:r>
              <a:rPr sz="19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190" dirty="0">
                <a:solidFill>
                  <a:srgbClr val="000000">
                    <a:alpha val="100000"/>
                  </a:srgbClr>
                </a:solidFill>
                <a:latin typeface="微软雅黑" panose="020B0503020204020204" charset="-122"/>
                <a:ea typeface="微软雅黑" panose="020B0503020204020204" charset="-122"/>
                <a:cs typeface="微软雅黑" panose="020B0503020204020204" charset="-122"/>
              </a:rPr>
              <a:t>子证明，</a:t>
            </a:r>
            <a:r>
              <a:rPr sz="1900" spc="1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190" dirty="0">
                <a:solidFill>
                  <a:srgbClr val="000000">
                    <a:alpha val="100000"/>
                  </a:srgbClr>
                </a:solidFill>
                <a:latin typeface="微软雅黑" panose="020B0503020204020204" charset="-122"/>
                <a:ea typeface="微软雅黑" panose="020B0503020204020204" charset="-122"/>
                <a:cs typeface="微软雅黑" panose="020B0503020204020204" charset="-122"/>
              </a:rPr>
              <a:t>并到户籍所在地街道</a:t>
            </a:r>
            <a:r>
              <a:rPr sz="1900" spc="1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190" dirty="0">
                <a:solidFill>
                  <a:srgbClr val="000000">
                    <a:alpha val="100000"/>
                  </a:srgbClr>
                </a:solidFill>
                <a:latin typeface="微软雅黑" panose="020B0503020204020204" charset="-122"/>
                <a:ea typeface="微软雅黑" panose="020B0503020204020204" charset="-122"/>
                <a:cs typeface="微软雅黑" panose="020B0503020204020204" charset="-122"/>
              </a:rPr>
              <a:t>(镇)</a:t>
            </a:r>
            <a:r>
              <a:rPr sz="1900" spc="1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190" dirty="0">
                <a:solidFill>
                  <a:srgbClr val="000000">
                    <a:alpha val="100000"/>
                  </a:srgbClr>
                </a:solidFill>
                <a:latin typeface="微软雅黑" panose="020B0503020204020204" charset="-122"/>
                <a:ea typeface="微软雅黑" panose="020B0503020204020204" charset="-122"/>
                <a:cs typeface="微软雅黑" panose="020B0503020204020204" charset="-122"/>
              </a:rPr>
              <a:t>社区事务受理服务中心核定</a:t>
            </a:r>
            <a:r>
              <a:rPr sz="1900" spc="1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900" spc="190" dirty="0">
                <a:solidFill>
                  <a:srgbClr val="000000">
                    <a:alpha val="100000"/>
                  </a:srgbClr>
                </a:solidFill>
                <a:latin typeface="微软雅黑" panose="020B0503020204020204" charset="-122"/>
                <a:ea typeface="微软雅黑" panose="020B0503020204020204" charset="-122"/>
                <a:cs typeface="微软雅黑" panose="020B0503020204020204" charset="-122"/>
              </a:rPr>
              <a:t>(低收入困难家庭需先</a:t>
            </a:r>
            <a:r>
              <a:rPr sz="19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核</a:t>
            </a:r>
            <a:endParaRPr lang="en-US" altLang="en-US" sz="1900" dirty="0"/>
          </a:p>
          <a:p>
            <a:pPr marL="13970" algn="l" rtl="0" eaLnBrk="0">
              <a:lnSpc>
                <a:spcPts val="2375"/>
              </a:lnSpc>
            </a:pPr>
            <a:r>
              <a:rPr sz="1800" spc="280" dirty="0">
                <a:solidFill>
                  <a:srgbClr val="000000">
                    <a:alpha val="100000"/>
                  </a:srgbClr>
                </a:solidFill>
                <a:latin typeface="微软雅黑" panose="020B0503020204020204" charset="-122"/>
                <a:ea typeface="微软雅黑" panose="020B0503020204020204" charset="-122"/>
                <a:cs typeface="微软雅黑" panose="020B0503020204020204" charset="-122"/>
              </a:rPr>
              <a:t>查经济状况后认定)</a:t>
            </a:r>
            <a:r>
              <a:rPr sz="1800" spc="2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800" spc="18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800" dirty="0"/>
          </a:p>
        </p:txBody>
      </p:sp>
      <p:sp>
        <p:nvSpPr>
          <p:cNvPr id="56" name="textbox 56"/>
          <p:cNvSpPr/>
          <p:nvPr/>
        </p:nvSpPr>
        <p:spPr>
          <a:xfrm>
            <a:off x="932814" y="341236"/>
            <a:ext cx="5621654" cy="952500"/>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99000"/>
              </a:lnSpc>
            </a:pPr>
            <a:r>
              <a:rPr sz="3200" spc="70" dirty="0">
                <a:ln w="11641"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八</a:t>
            </a:r>
            <a:r>
              <a:rPr sz="3200" spc="70" dirty="0">
                <a:solidFill>
                  <a:srgbClr val="EB193E">
                    <a:alpha val="100000"/>
                  </a:srgbClr>
                </a:solidFill>
                <a:latin typeface="黑体" panose="02010609060101010101" charset="-122"/>
                <a:ea typeface="黑体" panose="02010609060101010101" charset="-122"/>
                <a:cs typeface="黑体" panose="02010609060101010101" charset="-122"/>
              </a:rPr>
              <a:t> </a:t>
            </a:r>
            <a:r>
              <a:rPr sz="3200" spc="70" dirty="0">
                <a:ln w="11641"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、免学费申请所需证明</a:t>
            </a:r>
            <a:r>
              <a:rPr sz="3200" spc="20" dirty="0">
                <a:ln w="11641"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材</a:t>
            </a:r>
            <a:r>
              <a:rPr sz="3200" spc="0" dirty="0">
                <a:ln w="11641"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料</a:t>
            </a:r>
            <a:endParaRPr lang="en-US" altLang="en-US" sz="3200" dirty="0"/>
          </a:p>
          <a:p>
            <a:pPr algn="l" rtl="0" eaLnBrk="0">
              <a:lnSpc>
                <a:spcPct val="108000"/>
              </a:lnSpc>
            </a:pPr>
            <a:endParaRPr lang="en-US" altLang="en-US" sz="700" dirty="0"/>
          </a:p>
          <a:p>
            <a:pPr algn="l" rtl="0" eaLnBrk="0">
              <a:lnSpc>
                <a:spcPct val="7000"/>
              </a:lnSpc>
            </a:pPr>
            <a:endParaRPr lang="en-US" altLang="en-US" sz="100" dirty="0"/>
          </a:p>
          <a:p>
            <a:pPr marL="189230" algn="l" rtl="0" eaLnBrk="0">
              <a:lnSpc>
                <a:spcPts val="2590"/>
              </a:lnSpc>
            </a:pP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(五)</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本市低收入困难家庭学</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生</a:t>
            </a:r>
            <a:endParaRPr lang="en-US" altLang="en-US" sz="2000" dirty="0"/>
          </a:p>
        </p:txBody>
      </p:sp>
      <p:pic>
        <p:nvPicPr>
          <p:cNvPr id="57" name="picture 57"/>
          <p:cNvPicPr>
            <a:picLocks noChangeAspect="1"/>
          </p:cNvPicPr>
          <p:nvPr/>
        </p:nvPicPr>
        <p:blipFill>
          <a:blip r:embed="rId2"/>
          <a:stretch>
            <a:fillRect/>
          </a:stretch>
        </p:blipFill>
        <p:spPr>
          <a:xfrm rot="21600000">
            <a:off x="9567671" y="0"/>
            <a:ext cx="2624328" cy="119634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58"/>
          <p:cNvPicPr>
            <a:picLocks noChangeAspect="1"/>
          </p:cNvPicPr>
          <p:nvPr/>
        </p:nvPicPr>
        <p:blipFill>
          <a:blip r:embed="rId1"/>
          <a:stretch>
            <a:fillRect/>
          </a:stretch>
        </p:blipFill>
        <p:spPr>
          <a:xfrm rot="21600000">
            <a:off x="0" y="5878068"/>
            <a:ext cx="2170176" cy="979931"/>
          </a:xfrm>
          <a:prstGeom prst="rect">
            <a:avLst/>
          </a:prstGeom>
        </p:spPr>
      </p:pic>
      <p:sp>
        <p:nvSpPr>
          <p:cNvPr id="59" name="textbox 59"/>
          <p:cNvSpPr/>
          <p:nvPr/>
        </p:nvSpPr>
        <p:spPr>
          <a:xfrm>
            <a:off x="736100" y="201624"/>
            <a:ext cx="10431780" cy="6017259"/>
          </a:xfrm>
          <a:prstGeom prst="rect">
            <a:avLst/>
          </a:prstGeom>
        </p:spPr>
        <p:txBody>
          <a:bodyPr vert="horz" wrap="square" lIns="0" tIns="0" rIns="0" bIns="0"/>
          <a:lstStyle/>
          <a:p>
            <a:pPr algn="l" rtl="0" eaLnBrk="0">
              <a:lnSpc>
                <a:spcPct val="83000"/>
              </a:lnSpc>
            </a:pPr>
            <a:endParaRPr lang="en-US" altLang="en-US" sz="100" dirty="0"/>
          </a:p>
          <a:p>
            <a:pPr marL="292735" algn="l" rtl="0" eaLnBrk="0">
              <a:lnSpc>
                <a:spcPts val="4245"/>
              </a:lnSpc>
            </a:pPr>
            <a:r>
              <a:rPr sz="3500" spc="150" dirty="0">
                <a:ln w="13075"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八</a:t>
            </a:r>
            <a:r>
              <a:rPr sz="3500" spc="150" dirty="0">
                <a:solidFill>
                  <a:srgbClr val="EB193E">
                    <a:alpha val="100000"/>
                  </a:srgbClr>
                </a:solidFill>
                <a:latin typeface="黑体" panose="02010609060101010101" charset="-122"/>
                <a:ea typeface="黑体" panose="02010609060101010101" charset="-122"/>
                <a:cs typeface="黑体" panose="02010609060101010101" charset="-122"/>
              </a:rPr>
              <a:t> </a:t>
            </a:r>
            <a:r>
              <a:rPr sz="3500" spc="150" dirty="0">
                <a:ln w="13075"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、免学费申请所需证明材</a:t>
            </a:r>
            <a:r>
              <a:rPr sz="3500" spc="30" dirty="0">
                <a:ln w="13075"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料</a:t>
            </a:r>
            <a:endParaRPr lang="en-US" altLang="en-US" sz="3500" dirty="0"/>
          </a:p>
          <a:p>
            <a:pPr marL="269240" algn="l" rtl="0" eaLnBrk="0">
              <a:lnSpc>
                <a:spcPts val="2590"/>
              </a:lnSpc>
              <a:spcBef>
                <a:spcPts val="660"/>
              </a:spcBef>
            </a:pP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(六)</a:t>
            </a: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烈士子</a:t>
            </a:r>
            <a:r>
              <a:rPr sz="20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女</a:t>
            </a:r>
            <a:endParaRPr lang="en-US" altLang="en-US" sz="2000" dirty="0"/>
          </a:p>
          <a:p>
            <a:pPr marL="12700" indent="281940" algn="l" rtl="0" eaLnBrk="0">
              <a:lnSpc>
                <a:spcPct val="126000"/>
              </a:lnSpc>
              <a:spcBef>
                <a:spcPts val="680"/>
              </a:spcBef>
            </a:pP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在递交《申请表》</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的同时，</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应提供相关部门出具的烈士证明，</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学生本人户口薄原</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件</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复印件以及亲子证明</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269240" algn="l" rtl="0" eaLnBrk="0">
              <a:lnSpc>
                <a:spcPts val="2590"/>
              </a:lnSpc>
              <a:spcBef>
                <a:spcPts val="1325"/>
              </a:spcBef>
            </a:pP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(七)</a:t>
            </a: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孤</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儿</a:t>
            </a:r>
            <a:endParaRPr lang="en-US" altLang="en-US" sz="2000" dirty="0"/>
          </a:p>
          <a:p>
            <a:pPr marL="12700" indent="375920" algn="l" rtl="0" eaLnBrk="0">
              <a:lnSpc>
                <a:spcPct val="126000"/>
              </a:lnSpc>
              <a:spcBef>
                <a:spcPts val="680"/>
              </a:spcBef>
            </a:pP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在递交《申请表》</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的同时，</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应提供民政部门出具的孤儿证明，</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学生本人户</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口</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薄原件、</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复印件</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269240" algn="l" rtl="0" eaLnBrk="0">
              <a:lnSpc>
                <a:spcPts val="2590"/>
              </a:lnSpc>
              <a:spcBef>
                <a:spcPts val="1325"/>
              </a:spcBef>
            </a:pP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(八)</a:t>
            </a: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残疾学</a:t>
            </a:r>
            <a:r>
              <a:rPr sz="20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生</a:t>
            </a:r>
            <a:endParaRPr lang="en-US" altLang="en-US" sz="2000" dirty="0"/>
          </a:p>
          <a:p>
            <a:pPr marL="294640" algn="l" rtl="0" eaLnBrk="0">
              <a:lnSpc>
                <a:spcPts val="2590"/>
              </a:lnSpc>
              <a:spcBef>
                <a:spcPts val="1290"/>
              </a:spcBef>
            </a:pP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在递交《申请表》</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的同时，</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应提供学生本人《中华人民共和</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国</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残疾人证》</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269240" algn="l" rtl="0" eaLnBrk="0">
              <a:lnSpc>
                <a:spcPts val="2590"/>
              </a:lnSpc>
              <a:spcBef>
                <a:spcPts val="1290"/>
              </a:spcBef>
            </a:pP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(九)</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建档立卡贫困家庭学</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生</a:t>
            </a:r>
            <a:endParaRPr lang="en-US" altLang="en-US" sz="2000" dirty="0"/>
          </a:p>
          <a:p>
            <a:pPr marL="13335" indent="281305" algn="l" rtl="0" eaLnBrk="0">
              <a:lnSpc>
                <a:spcPct val="125000"/>
              </a:lnSpc>
              <a:spcBef>
                <a:spcPts val="725"/>
              </a:spcBef>
            </a:pP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在递交《申请表》</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的同时，</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应提供户籍所在地相关扶贫部门</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(乡镇及以上)</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所</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出具的</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建档立卡扶贫手册或证明</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algn="l" rtl="0" eaLnBrk="0">
              <a:lnSpc>
                <a:spcPct val="100000"/>
              </a:lnSpc>
            </a:pPr>
            <a:endParaRPr lang="en-US" altLang="en-US" sz="1100" dirty="0"/>
          </a:p>
          <a:p>
            <a:pPr marL="22860" algn="l" rtl="0" eaLnBrk="0">
              <a:lnSpc>
                <a:spcPts val="2590"/>
              </a:lnSpc>
              <a:spcBef>
                <a:spcPts val="5"/>
              </a:spcBef>
            </a:pPr>
            <a:r>
              <a:rPr sz="2000" spc="60" dirty="0">
                <a:solidFill>
                  <a:srgbClr val="FF0000">
                    <a:alpha val="100000"/>
                  </a:srgbClr>
                </a:solidFill>
                <a:latin typeface="Arial" panose="020B0604020202020204"/>
                <a:ea typeface="Arial" panose="020B0604020202020204"/>
                <a:cs typeface="Arial" panose="020B0604020202020204"/>
              </a:rPr>
              <a:t>• </a:t>
            </a:r>
            <a:r>
              <a:rPr sz="2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备注：  户口簿复印件应</a:t>
            </a:r>
            <a:r>
              <a:rPr lang="zh-CN" sz="2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整</a:t>
            </a:r>
            <a:r>
              <a:rPr sz="2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本复印，  </a:t>
            </a:r>
            <a:r>
              <a:rPr sz="2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复印从首页开始，  </a:t>
            </a:r>
            <a:r>
              <a:rPr sz="2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不得跳页 </a:t>
            </a:r>
            <a:r>
              <a:rPr lang="zh-CN" sz="2000" spc="60" dirty="0">
                <a:solidFill>
                  <a:srgbClr val="FF0000">
                    <a:alpha val="100000"/>
                  </a:srgbClr>
                </a:solidFill>
                <a:latin typeface="微软雅黑" panose="020B0503020204020204" charset="-122"/>
                <a:ea typeface="微软雅黑" panose="020B0503020204020204" charset="-122"/>
                <a:cs typeface="微软雅黑" panose="020B0503020204020204" charset="-122"/>
              </a:rPr>
              <a:t>，且</a:t>
            </a:r>
            <a:r>
              <a:rPr sz="2000" spc="30" dirty="0">
                <a:solidFill>
                  <a:srgbClr val="FF0000">
                    <a:alpha val="100000"/>
                  </a:srgbClr>
                </a:solidFill>
                <a:latin typeface="微软雅黑" panose="020B0503020204020204" charset="-122"/>
                <a:ea typeface="微软雅黑" panose="020B0503020204020204" charset="-122"/>
                <a:cs typeface="微软雅黑" panose="020B0503020204020204" charset="-122"/>
              </a:rPr>
              <a:t>需</a:t>
            </a:r>
            <a:r>
              <a:rPr sz="20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验原件  </a:t>
            </a:r>
            <a:r>
              <a:rPr sz="2000" spc="0" dirty="0">
                <a:solidFill>
                  <a:srgbClr val="FF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p:txBody>
      </p:sp>
      <p:pic>
        <p:nvPicPr>
          <p:cNvPr id="60" name="picture 60"/>
          <p:cNvPicPr>
            <a:picLocks noChangeAspect="1"/>
          </p:cNvPicPr>
          <p:nvPr/>
        </p:nvPicPr>
        <p:blipFill>
          <a:blip r:embed="rId2"/>
          <a:stretch>
            <a:fillRect/>
          </a:stretch>
        </p:blipFill>
        <p:spPr>
          <a:xfrm rot="21600000">
            <a:off x="9567671" y="0"/>
            <a:ext cx="2624328" cy="119634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textbox 61"/>
          <p:cNvSpPr/>
          <p:nvPr/>
        </p:nvSpPr>
        <p:spPr>
          <a:xfrm>
            <a:off x="914052" y="1881863"/>
            <a:ext cx="10436859" cy="2818129"/>
          </a:xfrm>
          <a:prstGeom prst="rect">
            <a:avLst/>
          </a:prstGeom>
        </p:spPr>
        <p:txBody>
          <a:bodyPr vert="horz" wrap="square" lIns="0" tIns="0" rIns="0" bIns="0"/>
          <a:lstStyle/>
          <a:p>
            <a:pPr algn="l" rtl="0" eaLnBrk="0">
              <a:lnSpc>
                <a:spcPct val="83000"/>
              </a:lnSpc>
            </a:pPr>
            <a:endParaRPr lang="en-US" altLang="en-US" sz="100" dirty="0"/>
          </a:p>
          <a:p>
            <a:pPr marL="139700" algn="l" rtl="0" eaLnBrk="0">
              <a:lnSpc>
                <a:spcPts val="2590"/>
              </a:lnSpc>
            </a:pPr>
            <a:r>
              <a:rPr lang="en-US"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一</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申请条件</a:t>
            </a:r>
            <a:endParaRPr lang="en-US" altLang="en-US" sz="2000" dirty="0"/>
          </a:p>
          <a:p>
            <a:pPr marL="139700" indent="310515" algn="l" rtl="0" eaLnBrk="0">
              <a:lnSpc>
                <a:spcPct val="162000"/>
              </a:lnSpc>
              <a:spcBef>
                <a:spcPts val="120"/>
              </a:spcBef>
            </a:pP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品学兼优</a:t>
            </a:r>
            <a:r>
              <a:rPr lang="zh-CN"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家庭困难</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的在校学生</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(含成人中专</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、成人中专班和成人中</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职</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班学生)</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endPar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139700" indent="310515" algn="l" rtl="0" eaLnBrk="0">
              <a:lnSpc>
                <a:spcPct val="162000"/>
              </a:lnSpc>
              <a:spcBef>
                <a:spcPts val="120"/>
              </a:spcBef>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二</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助学标准</a:t>
            </a:r>
            <a:endParaRPr lang="en-US" altLang="en-US" sz="2000" dirty="0"/>
          </a:p>
          <a:p>
            <a:pPr marL="447675" algn="l" rtl="0" eaLnBrk="0">
              <a:lnSpc>
                <a:spcPct val="91000"/>
              </a:lnSpc>
              <a:spcBef>
                <a:spcPts val="1525"/>
              </a:spcBef>
            </a:pP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每人每学期600元</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139700" algn="l" rtl="0" eaLnBrk="0">
              <a:lnSpc>
                <a:spcPts val="2590"/>
              </a:lnSpc>
              <a:spcBef>
                <a:spcPts val="1325"/>
              </a:spcBef>
            </a:pPr>
            <a:r>
              <a:rPr lang="en-US"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三</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申请流程</a:t>
            </a:r>
            <a:endParaRPr lang="en-US" altLang="en-US" sz="2000" dirty="0"/>
          </a:p>
          <a:p>
            <a:pPr algn="l" rtl="0" eaLnBrk="0">
              <a:lnSpc>
                <a:spcPct val="107000"/>
              </a:lnSpc>
            </a:pPr>
            <a:endParaRPr lang="en-US" altLang="en-US" sz="1000" dirty="0"/>
          </a:p>
          <a:p>
            <a:pPr algn="l" rtl="0" eaLnBrk="0">
              <a:lnSpc>
                <a:spcPct val="6000"/>
              </a:lnSpc>
            </a:pPr>
            <a:endParaRPr lang="en-US" altLang="en-US" sz="100" dirty="0"/>
          </a:p>
          <a:p>
            <a:pPr marL="543560" algn="l" rtl="0" eaLnBrk="0">
              <a:lnSpc>
                <a:spcPts val="2590"/>
              </a:lnSpc>
            </a:pP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班级推荐——填写《校级助学金申请表》</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——学校审核，</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并公示——发</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放</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助学金。</a:t>
            </a:r>
            <a:endParaRPr lang="en-US" altLang="en-US" sz="2000" dirty="0"/>
          </a:p>
        </p:txBody>
      </p:sp>
      <p:pic>
        <p:nvPicPr>
          <p:cNvPr id="62" name="picture 62"/>
          <p:cNvPicPr>
            <a:picLocks noChangeAspect="1"/>
          </p:cNvPicPr>
          <p:nvPr/>
        </p:nvPicPr>
        <p:blipFill>
          <a:blip r:embed="rId1"/>
          <a:stretch>
            <a:fillRect/>
          </a:stretch>
        </p:blipFill>
        <p:spPr>
          <a:xfrm rot="21600000">
            <a:off x="9567671" y="0"/>
            <a:ext cx="2624328" cy="1196340"/>
          </a:xfrm>
          <a:prstGeom prst="rect">
            <a:avLst/>
          </a:prstGeom>
        </p:spPr>
      </p:pic>
      <p:pic>
        <p:nvPicPr>
          <p:cNvPr id="63" name="picture 63"/>
          <p:cNvPicPr>
            <a:picLocks noChangeAspect="1"/>
          </p:cNvPicPr>
          <p:nvPr/>
        </p:nvPicPr>
        <p:blipFill>
          <a:blip r:embed="rId2"/>
          <a:stretch>
            <a:fillRect/>
          </a:stretch>
        </p:blipFill>
        <p:spPr>
          <a:xfrm rot="21600000">
            <a:off x="0" y="5878068"/>
            <a:ext cx="2170176" cy="979931"/>
          </a:xfrm>
          <a:prstGeom prst="rect">
            <a:avLst/>
          </a:prstGeom>
        </p:spPr>
      </p:pic>
      <p:sp>
        <p:nvSpPr>
          <p:cNvPr id="64" name="textbox 64"/>
          <p:cNvSpPr/>
          <p:nvPr/>
        </p:nvSpPr>
        <p:spPr>
          <a:xfrm>
            <a:off x="1027023" y="1116024"/>
            <a:ext cx="3361054" cy="553084"/>
          </a:xfrm>
          <a:prstGeom prst="rect">
            <a:avLst/>
          </a:prstGeom>
        </p:spPr>
        <p:txBody>
          <a:bodyPr vert="horz" wrap="square" lIns="0" tIns="0" rIns="0" bIns="0"/>
          <a:lstStyle/>
          <a:p>
            <a:pPr algn="l" rtl="0" eaLnBrk="0">
              <a:lnSpc>
                <a:spcPct val="79000"/>
              </a:lnSpc>
            </a:pPr>
            <a:endParaRPr lang="en-US" altLang="en-US" sz="100" dirty="0"/>
          </a:p>
          <a:p>
            <a:pPr marL="12700" algn="l" rtl="0" eaLnBrk="0">
              <a:lnSpc>
                <a:spcPct val="99000"/>
              </a:lnSpc>
            </a:pPr>
            <a:r>
              <a:rPr sz="3500" spc="10" dirty="0">
                <a:ln w="13075"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九</a:t>
            </a:r>
            <a:r>
              <a:rPr sz="3500" spc="0" dirty="0">
                <a:solidFill>
                  <a:srgbClr val="EB193E">
                    <a:alpha val="100000"/>
                  </a:srgbClr>
                </a:solidFill>
                <a:latin typeface="黑体" panose="02010609060101010101" charset="-122"/>
                <a:ea typeface="黑体" panose="02010609060101010101" charset="-122"/>
                <a:cs typeface="黑体" panose="02010609060101010101" charset="-122"/>
              </a:rPr>
              <a:t> </a:t>
            </a:r>
            <a:r>
              <a:rPr sz="3500" spc="0" dirty="0">
                <a:ln w="13075"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、校级助学金</a:t>
            </a:r>
            <a:endParaRPr lang="en-US" altLang="en-US" sz="35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5"/>
          <p:cNvSpPr/>
          <p:nvPr/>
        </p:nvSpPr>
        <p:spPr>
          <a:xfrm>
            <a:off x="867925" y="1758673"/>
            <a:ext cx="10520044" cy="3545840"/>
          </a:xfrm>
          <a:prstGeom prst="rect">
            <a:avLst/>
          </a:prstGeom>
        </p:spPr>
        <p:txBody>
          <a:bodyPr vert="horz" wrap="square" lIns="0" tIns="0" rIns="0" bIns="0"/>
          <a:lstStyle/>
          <a:p>
            <a:pPr algn="l" rtl="0" eaLnBrk="0">
              <a:lnSpc>
                <a:spcPct val="83000"/>
              </a:lnSpc>
            </a:pPr>
            <a:endParaRPr lang="en-US" altLang="en-US" sz="100" dirty="0"/>
          </a:p>
          <a:p>
            <a:pPr marL="269875" algn="l" rtl="0" eaLnBrk="0">
              <a:lnSpc>
                <a:spcPts val="2590"/>
              </a:lnSpc>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一</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申请条件</a:t>
            </a:r>
            <a:endParaRPr lang="en-US" altLang="en-US" sz="2000" dirty="0"/>
          </a:p>
          <a:p>
            <a:pPr marL="30480" indent="452755" algn="l" rtl="0" eaLnBrk="0">
              <a:lnSpc>
                <a:spcPct val="122000"/>
              </a:lnSpc>
              <a:spcBef>
                <a:spcPts val="1040"/>
              </a:spcBef>
            </a:pP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创新学习方法，</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品学兼优，</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立志争做国家有用人才的在校学生</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(含成人</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中专</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成人</a:t>
            </a: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中专班和成人中职班学生)</a:t>
            </a:r>
            <a:r>
              <a:rPr sz="20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269875" algn="l" rtl="0" eaLnBrk="0">
              <a:lnSpc>
                <a:spcPts val="2590"/>
              </a:lnSpc>
              <a:spcBef>
                <a:spcPts val="1155"/>
              </a:spcBef>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二</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助学标准</a:t>
            </a:r>
            <a:endParaRPr lang="en-US" altLang="en-US" sz="2000" dirty="0"/>
          </a:p>
          <a:p>
            <a:pPr marL="483870" algn="l" rtl="0" eaLnBrk="0">
              <a:lnSpc>
                <a:spcPct val="91000"/>
              </a:lnSpc>
              <a:spcBef>
                <a:spcPts val="1665"/>
              </a:spcBef>
            </a:pP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每学年评比一次，</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一等奖3000元，</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二等奖2000元，</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三</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等奖1000元。</a:t>
            </a:r>
            <a:endParaRPr lang="en-US" altLang="en-US" sz="2000" dirty="0"/>
          </a:p>
          <a:p>
            <a:pPr marL="269875" algn="l" rtl="0" eaLnBrk="0">
              <a:lnSpc>
                <a:spcPts val="2590"/>
              </a:lnSpc>
              <a:spcBef>
                <a:spcPts val="1320"/>
              </a:spcBef>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三</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申请流程</a:t>
            </a:r>
            <a:endParaRPr lang="en-US" altLang="en-US" sz="2000" dirty="0"/>
          </a:p>
          <a:p>
            <a:pPr algn="l" rtl="0" eaLnBrk="0">
              <a:lnSpc>
                <a:spcPct val="103000"/>
              </a:lnSpc>
            </a:pPr>
            <a:endParaRPr lang="en-US" altLang="en-US" sz="700" dirty="0"/>
          </a:p>
          <a:p>
            <a:pPr marL="12700" indent="584835" algn="l" rtl="0" eaLnBrk="0">
              <a:lnSpc>
                <a:spcPct val="122000"/>
              </a:lnSpc>
              <a:spcBef>
                <a:spcPts val="5"/>
              </a:spcBef>
            </a:pPr>
            <a:r>
              <a:rPr sz="20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区级公布通知——校级制定具体实施方案——班级推荐——学校</a:t>
            </a:r>
            <a:r>
              <a:rPr lang="zh-CN" sz="20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审核并</a:t>
            </a:r>
            <a:r>
              <a:rPr sz="20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推荐至</a:t>
            </a:r>
            <a:r>
              <a:rPr sz="20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青</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浦区</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教育基金会——</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审核通过</a:t>
            </a:r>
            <a:r>
              <a:rPr lang="en-US"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一次性发放</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奖</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金。</a:t>
            </a:r>
            <a:endParaRPr lang="en-US" altLang="en-US" sz="2000" dirty="0"/>
          </a:p>
        </p:txBody>
      </p:sp>
      <p:sp>
        <p:nvSpPr>
          <p:cNvPr id="66" name="textbox 66"/>
          <p:cNvSpPr/>
          <p:nvPr/>
        </p:nvSpPr>
        <p:spPr>
          <a:xfrm>
            <a:off x="1153617" y="891235"/>
            <a:ext cx="8211819" cy="561975"/>
          </a:xfrm>
          <a:prstGeom prst="rect">
            <a:avLst/>
          </a:prstGeom>
        </p:spPr>
        <p:txBody>
          <a:bodyPr vert="horz" wrap="square" lIns="0" tIns="0" rIns="0" bIns="0"/>
          <a:lstStyle/>
          <a:p>
            <a:pPr algn="l" rtl="0" eaLnBrk="0">
              <a:lnSpc>
                <a:spcPct val="100000"/>
              </a:lnSpc>
            </a:pPr>
            <a:endParaRPr lang="en-US" altLang="en-US" sz="100" dirty="0"/>
          </a:p>
          <a:p>
            <a:pPr marL="12700" algn="l" rtl="0" eaLnBrk="0">
              <a:lnSpc>
                <a:spcPct val="100000"/>
              </a:lnSpc>
              <a:spcBef>
                <a:spcPts val="0"/>
              </a:spcBef>
            </a:pPr>
            <a:r>
              <a:rPr sz="3500" spc="180" dirty="0">
                <a:ln w="13075"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十</a:t>
            </a:r>
            <a:r>
              <a:rPr sz="3500" spc="180" dirty="0">
                <a:solidFill>
                  <a:srgbClr val="EB193E">
                    <a:alpha val="100000"/>
                  </a:srgbClr>
                </a:solidFill>
                <a:latin typeface="黑体" panose="02010609060101010101" charset="-122"/>
                <a:ea typeface="黑体" panose="02010609060101010101" charset="-122"/>
                <a:cs typeface="黑体" panose="02010609060101010101" charset="-122"/>
              </a:rPr>
              <a:t> </a:t>
            </a:r>
            <a:r>
              <a:rPr sz="3500" spc="180" dirty="0">
                <a:ln w="13075"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、企业奖学金——“青云杯”奖学</a:t>
            </a:r>
            <a:r>
              <a:rPr sz="3500" spc="140" dirty="0">
                <a:ln w="13075"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金</a:t>
            </a:r>
            <a:endParaRPr lang="en-US" altLang="en-US" sz="3500" dirty="0"/>
          </a:p>
        </p:txBody>
      </p:sp>
      <p:pic>
        <p:nvPicPr>
          <p:cNvPr id="67" name="picture 67"/>
          <p:cNvPicPr>
            <a:picLocks noChangeAspect="1"/>
          </p:cNvPicPr>
          <p:nvPr/>
        </p:nvPicPr>
        <p:blipFill>
          <a:blip r:embed="rId1"/>
          <a:stretch>
            <a:fillRect/>
          </a:stretch>
        </p:blipFill>
        <p:spPr>
          <a:xfrm rot="21600000">
            <a:off x="9567671" y="0"/>
            <a:ext cx="2624328" cy="1196340"/>
          </a:xfrm>
          <a:prstGeom prst="rect">
            <a:avLst/>
          </a:prstGeom>
        </p:spPr>
      </p:pic>
      <p:pic>
        <p:nvPicPr>
          <p:cNvPr id="68" name="picture 68"/>
          <p:cNvPicPr>
            <a:picLocks noChangeAspect="1"/>
          </p:cNvPicPr>
          <p:nvPr/>
        </p:nvPicPr>
        <p:blipFill>
          <a:blip r:embed="rId2"/>
          <a:stretch>
            <a:fillRect/>
          </a:stretch>
        </p:blipFill>
        <p:spPr>
          <a:xfrm rot="21600000">
            <a:off x="0" y="5878068"/>
            <a:ext cx="2170176" cy="97993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p:cNvPicPr>
          <p:nvPr/>
        </p:nvPicPr>
        <p:blipFill>
          <a:blip r:embed="rId1"/>
          <a:stretch>
            <a:fillRect/>
          </a:stretch>
        </p:blipFill>
        <p:spPr>
          <a:xfrm rot="21600000">
            <a:off x="0" y="5878068"/>
            <a:ext cx="2170176" cy="979931"/>
          </a:xfrm>
          <a:prstGeom prst="rect">
            <a:avLst/>
          </a:prstGeom>
        </p:spPr>
      </p:pic>
      <p:sp>
        <p:nvSpPr>
          <p:cNvPr id="4" name="textbox 4"/>
          <p:cNvSpPr/>
          <p:nvPr/>
        </p:nvSpPr>
        <p:spPr>
          <a:xfrm>
            <a:off x="921385" y="-12700"/>
            <a:ext cx="10325100" cy="6128385"/>
          </a:xfrm>
          <a:prstGeom prst="rect">
            <a:avLst/>
          </a:prstGeom>
        </p:spPr>
        <p:txBody>
          <a:bodyPr vert="horz" wrap="square" lIns="0" tIns="0" rIns="0" bIns="0"/>
          <a:lstStyle/>
          <a:p>
            <a:pPr algn="l" rtl="0" eaLnBrk="0">
              <a:lnSpc>
                <a:spcPct val="102000"/>
              </a:lnSpc>
            </a:pPr>
            <a:endParaRPr lang="en-US" altLang="en-US" sz="1000" dirty="0"/>
          </a:p>
          <a:p>
            <a:pPr algn="l" rtl="0" eaLnBrk="0">
              <a:lnSpc>
                <a:spcPct val="102000"/>
              </a:lnSpc>
            </a:pPr>
            <a:endParaRPr lang="en-US" altLang="en-US" sz="1000" dirty="0"/>
          </a:p>
          <a:p>
            <a:pPr algn="l" rtl="0" eaLnBrk="0">
              <a:lnSpc>
                <a:spcPct val="102000"/>
              </a:lnSpc>
            </a:pPr>
            <a:endParaRPr lang="en-US" altLang="en-US" sz="1000" dirty="0"/>
          </a:p>
          <a:p>
            <a:pPr algn="l" rtl="0" eaLnBrk="0">
              <a:lnSpc>
                <a:spcPct val="103000"/>
              </a:lnSpc>
            </a:pPr>
            <a:endParaRPr lang="en-US" altLang="en-US" sz="1000" dirty="0"/>
          </a:p>
          <a:p>
            <a:pPr marL="24130" algn="l" rtl="0" eaLnBrk="0">
              <a:lnSpc>
                <a:spcPts val="2890"/>
              </a:lnSpc>
              <a:spcBef>
                <a:spcPts val="5"/>
              </a:spcBef>
            </a:pPr>
            <a:r>
              <a:rPr sz="2300" spc="80" dirty="0">
                <a:solidFill>
                  <a:srgbClr val="FF0000">
                    <a:alpha val="100000"/>
                  </a:srgbClr>
                </a:solidFill>
                <a:latin typeface="Arial" panose="020B0604020202020204"/>
                <a:ea typeface="Arial" panose="020B0604020202020204"/>
                <a:cs typeface="Arial" panose="020B0604020202020204"/>
              </a:rPr>
              <a:t>•</a:t>
            </a:r>
            <a:r>
              <a:rPr sz="2300" spc="80" dirty="0">
                <a:solidFill>
                  <a:srgbClr val="FF0000">
                    <a:alpha val="100000"/>
                  </a:srgbClr>
                </a:solidFill>
                <a:latin typeface="Arial" panose="020B0604020202020204"/>
                <a:ea typeface="Arial" panose="020B0604020202020204"/>
                <a:cs typeface="Arial" panose="020B0604020202020204"/>
              </a:rPr>
              <a:t> </a:t>
            </a:r>
            <a:r>
              <a:rPr sz="2300" spc="8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一</a:t>
            </a:r>
            <a:r>
              <a:rPr sz="2300" spc="80" dirty="0">
                <a:solidFill>
                  <a:srgbClr val="FF0000">
                    <a:alpha val="100000"/>
                  </a:srgbClr>
                </a:solidFill>
                <a:latin typeface="黑体" panose="02010609060101010101" charset="-122"/>
                <a:ea typeface="黑体" panose="02010609060101010101" charset="-122"/>
                <a:cs typeface="黑体" panose="02010609060101010101" charset="-122"/>
              </a:rPr>
              <a:t> </a:t>
            </a:r>
            <a:r>
              <a:rPr sz="2300" spc="8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、国家奖学</a:t>
            </a:r>
            <a:r>
              <a:rPr sz="2300" spc="1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金</a:t>
            </a:r>
            <a:r>
              <a:rPr sz="2300" spc="0" dirty="0">
                <a:solidFill>
                  <a:srgbClr val="FF0000">
                    <a:alpha val="100000"/>
                  </a:srgbClr>
                </a:solidFill>
                <a:latin typeface="黑体" panose="02010609060101010101" charset="-122"/>
                <a:ea typeface="黑体" panose="02010609060101010101" charset="-122"/>
                <a:cs typeface="黑体" panose="02010609060101010101" charset="-122"/>
              </a:rPr>
              <a:t>                                          </a:t>
            </a:r>
            <a:endParaRPr lang="en-US" altLang="en-US" sz="2300" dirty="0"/>
          </a:p>
          <a:p>
            <a:pPr algn="l" rtl="0" eaLnBrk="0">
              <a:lnSpc>
                <a:spcPct val="104000"/>
              </a:lnSpc>
            </a:pPr>
            <a:endParaRPr lang="en-US" altLang="en-US" sz="1000" dirty="0"/>
          </a:p>
          <a:p>
            <a:pPr marL="12700" indent="427355" algn="l" rtl="0" eaLnBrk="0">
              <a:lnSpc>
                <a:spcPct val="91000"/>
              </a:lnSpc>
              <a:spcBef>
                <a:spcPts val="515"/>
              </a:spcBef>
            </a:pPr>
            <a:r>
              <a:rPr sz="17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国家奖学金用于奖励本市中等职业学校全日制在校生中特别优秀的学生，激励学生勤奋学习</a:t>
            </a:r>
            <a:r>
              <a:rPr sz="17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努</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力</a:t>
            </a:r>
            <a:endPar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12700" indent="427355" algn="l" rtl="0" eaLnBrk="0">
              <a:lnSpc>
                <a:spcPct val="91000"/>
              </a:lnSpc>
              <a:spcBef>
                <a:spcPts val="515"/>
              </a:spcBef>
            </a:pP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进取，</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德</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智</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体</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美</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劳全面发</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展</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700" dirty="0"/>
          </a:p>
          <a:p>
            <a:pPr marL="149225" algn="l" rtl="0" eaLnBrk="0">
              <a:lnSpc>
                <a:spcPts val="2200"/>
              </a:lnSpc>
              <a:spcBef>
                <a:spcPts val="1655"/>
              </a:spcBef>
            </a:pP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一</a:t>
            </a: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申请条件</a:t>
            </a:r>
            <a:endParaRPr lang="en-US" altLang="en-US" sz="1700" dirty="0"/>
          </a:p>
          <a:p>
            <a:pPr marL="239395" indent="-219710" algn="l" rtl="0" eaLnBrk="0">
              <a:lnSpc>
                <a:spcPct val="94000"/>
              </a:lnSpc>
              <a:spcBef>
                <a:spcPts val="1640"/>
              </a:spcBef>
            </a:pPr>
            <a:r>
              <a:rPr sz="1700" spc="50" dirty="0">
                <a:solidFill>
                  <a:srgbClr val="000000">
                    <a:alpha val="100000"/>
                  </a:srgbClr>
                </a:solidFill>
                <a:latin typeface="Arial" panose="020B0604020202020204"/>
                <a:ea typeface="Arial" panose="020B0604020202020204"/>
                <a:cs typeface="Arial" panose="020B0604020202020204"/>
              </a:rPr>
              <a:t>•</a:t>
            </a:r>
            <a:r>
              <a:rPr sz="1700" spc="50" dirty="0">
                <a:solidFill>
                  <a:srgbClr val="000000">
                    <a:alpha val="100000"/>
                  </a:srgbClr>
                </a:solidFill>
                <a:latin typeface="Arial" panose="020B0604020202020204"/>
                <a:ea typeface="Arial" panose="020B0604020202020204"/>
                <a:cs typeface="Arial" panose="020B0604020202020204"/>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申请中职国家奖学金的基本条件：</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1.具有中华人民共和国国籍；</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2.热爱社会主义祖国，拥护中</a:t>
            </a:r>
            <a:r>
              <a:rPr sz="17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国</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共</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产党的领导；</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3</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.遵守法律法规，</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遵守《中等职业学校学生公约》，</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遵守学校规</a:t>
            </a: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章</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制度；</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4</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.诚实守信，</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道德品质优良；</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5</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.在校期间学习成绩</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、道德风尚</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、专业技能</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、社会实践</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、创新能力</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、综合素质等方</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30" dirty="0">
                <a:solidFill>
                  <a:srgbClr val="000000">
                    <a:alpha val="100000"/>
                  </a:srgbClr>
                </a:solidFill>
                <a:latin typeface="微软雅黑" panose="020B0503020204020204" charset="-122"/>
                <a:ea typeface="微软雅黑" panose="020B0503020204020204" charset="-122"/>
                <a:cs typeface="微软雅黑" panose="020B0503020204020204" charset="-122"/>
              </a:rPr>
              <a:t>面表现特别优秀</a:t>
            </a:r>
            <a:r>
              <a:rPr sz="17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700" dirty="0"/>
          </a:p>
          <a:p>
            <a:pPr marL="239395" indent="-219710" algn="l" rtl="0" eaLnBrk="0">
              <a:lnSpc>
                <a:spcPct val="93000"/>
              </a:lnSpc>
              <a:spcBef>
                <a:spcPts val="1690"/>
              </a:spcBef>
            </a:pPr>
            <a:r>
              <a:rPr sz="1700" spc="70" dirty="0">
                <a:solidFill>
                  <a:srgbClr val="000000">
                    <a:alpha val="100000"/>
                  </a:srgbClr>
                </a:solidFill>
                <a:latin typeface="Arial" panose="020B0604020202020204"/>
                <a:ea typeface="Arial" panose="020B0604020202020204"/>
                <a:cs typeface="Arial" panose="020B0604020202020204"/>
              </a:rPr>
              <a:t>•</a:t>
            </a:r>
            <a:r>
              <a:rPr sz="1700" spc="70" dirty="0">
                <a:solidFill>
                  <a:srgbClr val="000000">
                    <a:alpha val="100000"/>
                  </a:srgbClr>
                </a:solidFill>
                <a:latin typeface="Arial" panose="020B0604020202020204"/>
                <a:ea typeface="Arial" panose="020B0604020202020204"/>
                <a:cs typeface="Arial" panose="020B0604020202020204"/>
              </a:rPr>
              <a:t>  </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在符合基本条件前提下，申请人还应满足以下具体条件：</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1</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.全日制二年级及以上学生可以申请</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中</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职</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国家奖学金；</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2</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.学习成绩排名位于年级同一专业前5%</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(含5%)</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的学生可以申请中职国家奖</a:t>
            </a:r>
            <a:r>
              <a:rPr sz="17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学</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金；</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或学习成绩排名未达年级同一专业排名前5%,但达到前30%</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(含30%)</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且在道德风尚</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、专业</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技</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能</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社会实践</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、创新能力</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、综合素质等方面表现特别突出的，</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可以申请中职国家</a:t>
            </a:r>
            <a:r>
              <a:rPr sz="1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奖</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学金，同时需要提交</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详细的证明材料</a:t>
            </a:r>
            <a:r>
              <a:rPr sz="17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。证明材料须由学校审核后加盖学校公</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章</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700" dirty="0"/>
          </a:p>
          <a:p>
            <a:pPr marL="149225" algn="l" rtl="0" eaLnBrk="0">
              <a:lnSpc>
                <a:spcPts val="2200"/>
              </a:lnSpc>
              <a:spcBef>
                <a:spcPts val="1660"/>
              </a:spcBef>
            </a:pP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二</a:t>
            </a: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奖励标准</a:t>
            </a:r>
            <a:endParaRPr lang="en-US" altLang="en-US" sz="1700" dirty="0"/>
          </a:p>
          <a:p>
            <a:pPr algn="l" rtl="0" eaLnBrk="0">
              <a:lnSpc>
                <a:spcPct val="118000"/>
              </a:lnSpc>
            </a:pPr>
            <a:endParaRPr lang="en-US" altLang="en-US" sz="1000" dirty="0"/>
          </a:p>
          <a:p>
            <a:pPr algn="l" rtl="0" eaLnBrk="0">
              <a:lnSpc>
                <a:spcPct val="107000"/>
              </a:lnSpc>
            </a:pPr>
            <a:endParaRPr lang="en-US" altLang="en-US" sz="400" dirty="0"/>
          </a:p>
          <a:p>
            <a:pPr marL="238760" indent="-219075" algn="l" rtl="0" eaLnBrk="0">
              <a:lnSpc>
                <a:spcPct val="91000"/>
              </a:lnSpc>
              <a:spcBef>
                <a:spcPts val="5"/>
              </a:spcBef>
            </a:pPr>
            <a:r>
              <a:rPr sz="1700" spc="70" dirty="0">
                <a:solidFill>
                  <a:srgbClr val="000000">
                    <a:alpha val="100000"/>
                  </a:srgbClr>
                </a:solidFill>
                <a:latin typeface="Arial" panose="020B0604020202020204"/>
                <a:ea typeface="Arial" panose="020B0604020202020204"/>
                <a:cs typeface="Arial" panose="020B0604020202020204"/>
              </a:rPr>
              <a:t>•</a:t>
            </a:r>
            <a:r>
              <a:rPr sz="1700" spc="70" dirty="0">
                <a:solidFill>
                  <a:srgbClr val="000000">
                    <a:alpha val="100000"/>
                  </a:srgbClr>
                </a:solidFill>
                <a:latin typeface="Arial" panose="020B0604020202020204"/>
                <a:ea typeface="Arial" panose="020B0604020202020204"/>
                <a:cs typeface="Arial" panose="020B0604020202020204"/>
              </a:rPr>
              <a:t>  </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中职国家奖学金奖励标准为每人每年6000元</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。享受免费教育政策</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、国家助学金政策和上海市</a:t>
            </a:r>
            <a:r>
              <a:rPr sz="1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奖</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学</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金政策的学生，可同时申请获得国家奖学</a:t>
            </a:r>
            <a:r>
              <a:rPr sz="1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金</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700" dirty="0"/>
          </a:p>
        </p:txBody>
      </p:sp>
      <p:pic>
        <p:nvPicPr>
          <p:cNvPr id="5" name="picture 5"/>
          <p:cNvPicPr>
            <a:picLocks noChangeAspect="1"/>
          </p:cNvPicPr>
          <p:nvPr/>
        </p:nvPicPr>
        <p:blipFill>
          <a:blip r:embed="rId2"/>
          <a:stretch>
            <a:fillRect/>
          </a:stretch>
        </p:blipFill>
        <p:spPr>
          <a:xfrm rot="21600000">
            <a:off x="9273214" y="0"/>
            <a:ext cx="2624328" cy="11963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6"/>
          <p:cNvSpPr/>
          <p:nvPr/>
        </p:nvSpPr>
        <p:spPr>
          <a:xfrm>
            <a:off x="981710" y="1537970"/>
            <a:ext cx="10334625" cy="4519295"/>
          </a:xfrm>
          <a:prstGeom prst="rect">
            <a:avLst/>
          </a:prstGeom>
        </p:spPr>
        <p:txBody>
          <a:bodyPr vert="horz" wrap="square" lIns="0" tIns="0" rIns="0" bIns="0"/>
          <a:lstStyle/>
          <a:p>
            <a:pPr algn="l" rtl="0" eaLnBrk="0">
              <a:lnSpc>
                <a:spcPct val="75000"/>
              </a:lnSpc>
            </a:pPr>
            <a:endParaRPr lang="en-US" altLang="en-US" sz="100" dirty="0"/>
          </a:p>
          <a:p>
            <a:pPr marL="12700" indent="334010" algn="l" rtl="0" eaLnBrk="0">
              <a:lnSpc>
                <a:spcPct val="91000"/>
              </a:lnSpc>
            </a:pPr>
            <a:r>
              <a:rPr sz="17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上海市奖学金用于奖励本市全日制普通中等职业学校中的优秀学生，</a:t>
            </a:r>
            <a:r>
              <a:rPr sz="17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激励学生刻苦学习 、</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提</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高技</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能</a:t>
            </a:r>
            <a:r>
              <a:rPr lang="zh-CN"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引导学生积极向上</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、确立正确的人生观和价值观，提高学生思想道德素质和专业水</a:t>
            </a:r>
            <a:r>
              <a:rPr sz="17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平</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700" dirty="0"/>
          </a:p>
          <a:p>
            <a:pPr marL="316230" algn="l" rtl="0" eaLnBrk="0">
              <a:lnSpc>
                <a:spcPts val="2200"/>
              </a:lnSpc>
              <a:spcBef>
                <a:spcPts val="1660"/>
              </a:spcBef>
            </a:pPr>
            <a:r>
              <a:rPr sz="1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一 </a:t>
            </a:r>
            <a:r>
              <a:rPr sz="1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lang="zh-CN" sz="1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申请</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条件</a:t>
            </a:r>
            <a:endParaRPr lang="en-US" altLang="en-US" sz="1700" dirty="0"/>
          </a:p>
          <a:p>
            <a:pPr algn="l" rtl="0" eaLnBrk="0">
              <a:lnSpc>
                <a:spcPct val="118000"/>
              </a:lnSpc>
            </a:pPr>
            <a:endParaRPr lang="en-US" altLang="en-US" sz="1000" dirty="0"/>
          </a:p>
          <a:p>
            <a:pPr marL="240665" indent="-220345" algn="l" rtl="0" eaLnBrk="0">
              <a:lnSpc>
                <a:spcPct val="91000"/>
              </a:lnSpc>
              <a:spcBef>
                <a:spcPts val="515"/>
              </a:spcBef>
            </a:pPr>
            <a:r>
              <a:rPr lang="en-US" sz="1700" spc="60" dirty="0">
                <a:solidFill>
                  <a:srgbClr val="000000">
                    <a:alpha val="100000"/>
                  </a:srgbClr>
                </a:solidFill>
                <a:latin typeface="Arial" panose="020B0604020202020204"/>
                <a:ea typeface="Arial" panose="020B0604020202020204"/>
                <a:cs typeface="Arial" panose="020B0604020202020204"/>
              </a:rPr>
              <a:t>   </a:t>
            </a:r>
            <a:r>
              <a:rPr sz="1700" spc="60" dirty="0">
                <a:solidFill>
                  <a:srgbClr val="000000">
                    <a:alpha val="100000"/>
                  </a:srgbClr>
                </a:solidFill>
                <a:latin typeface="Arial" panose="020B0604020202020204"/>
                <a:ea typeface="Arial" panose="020B0604020202020204"/>
                <a:cs typeface="Arial" panose="020B0604020202020204"/>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1.对象：全日制二年级及以上在籍在校普通中专学生（全日制成人中专班除外）。</a:t>
            </a:r>
            <a:endPar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240665" indent="-220345" algn="l" rtl="0" eaLnBrk="0">
              <a:lnSpc>
                <a:spcPct val="91000"/>
              </a:lnSpc>
              <a:spcBef>
                <a:spcPts val="515"/>
              </a:spcBef>
            </a:pPr>
            <a:r>
              <a:rPr lang="en-US"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2.要求：学生申请基本条件：（1）遵纪守法，模范遵守《中等职业学校学生行为规范》；（2）乐于奉献，团结同学，热心为集体服务；（3）热爱劳动，积极投身社会实践和志愿服务活动；（4）热爱专业，虚心好学，注重实践，学习成绩优良。</a:t>
            </a:r>
            <a:endPar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240665" indent="-220345" algn="l" rtl="0" eaLnBrk="0">
              <a:lnSpc>
                <a:spcPct val="91000"/>
              </a:lnSpc>
              <a:spcBef>
                <a:spcPts val="515"/>
              </a:spcBef>
            </a:pP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lang="en-US"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7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在符合基本条件前提下，申请人还应满足以下具体条件：</a:t>
            </a:r>
            <a:r>
              <a:rPr lang="zh-CN"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学习成绩</a:t>
            </a:r>
            <a:r>
              <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位于同年级同一专业前10％（含10%）,或学习成绩排名未达年级同一专业排名前10%,但全部合格(即没有不及格现象)且在道德风尚、专业技能、社会实践、创新能力、综合素质等方面表现特别突出的，可以申请中等职业教育上海市奖学金。</a:t>
            </a:r>
            <a:endParaRPr sz="1700" spc="5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240665" indent="-220345" algn="l" rtl="0" eaLnBrk="0">
              <a:lnSpc>
                <a:spcPct val="91000"/>
              </a:lnSpc>
              <a:spcBef>
                <a:spcPts val="515"/>
              </a:spcBef>
            </a:pPr>
            <a:r>
              <a:rPr lang="en-US"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二</a:t>
            </a:r>
            <a:r>
              <a:rPr sz="1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奖励标准</a:t>
            </a:r>
            <a:endParaRPr lang="en-US" altLang="en-US" sz="1700" dirty="0"/>
          </a:p>
          <a:p>
            <a:pPr marL="241300" indent="-220980" algn="l" rtl="0" eaLnBrk="0">
              <a:lnSpc>
                <a:spcPct val="98000"/>
              </a:lnSpc>
              <a:spcBef>
                <a:spcPts val="1645"/>
              </a:spcBef>
            </a:pPr>
            <a:r>
              <a:rPr lang="en-US"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奖励标准每人</a:t>
            </a:r>
            <a:r>
              <a:rPr lang="zh-CN"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每年</a:t>
            </a:r>
            <a:r>
              <a:rPr lang="en-US"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6000</a:t>
            </a:r>
            <a:r>
              <a:rPr lang="zh-CN" altLang="en-US"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元</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700" dirty="0"/>
          </a:p>
          <a:p>
            <a:pPr algn="l" rtl="0" eaLnBrk="0">
              <a:lnSpc>
                <a:spcPct val="120000"/>
              </a:lnSpc>
            </a:pPr>
            <a:endParaRPr lang="en-US" altLang="en-US" sz="1000" dirty="0"/>
          </a:p>
          <a:p>
            <a:pPr algn="l" rtl="0" eaLnBrk="0">
              <a:lnSpc>
                <a:spcPct val="107000"/>
              </a:lnSpc>
            </a:pPr>
            <a:endParaRPr lang="en-US" altLang="en-US" sz="400" dirty="0"/>
          </a:p>
          <a:p>
            <a:pPr marL="20320" algn="l" rtl="0" eaLnBrk="0">
              <a:lnSpc>
                <a:spcPct val="92000"/>
              </a:lnSpc>
              <a:spcBef>
                <a:spcPts val="0"/>
              </a:spcBef>
            </a:pPr>
            <a:r>
              <a:rPr lang="en-US" sz="1700" spc="80" dirty="0">
                <a:solidFill>
                  <a:srgbClr val="000000">
                    <a:alpha val="100000"/>
                  </a:srgbClr>
                </a:solidFill>
                <a:latin typeface="Arial" panose="020B0604020202020204"/>
                <a:ea typeface="Arial" panose="020B0604020202020204"/>
                <a:cs typeface="Arial" panose="020B0604020202020204"/>
              </a:rPr>
              <a:t>   </a:t>
            </a:r>
            <a:r>
              <a:rPr sz="1700" spc="80" dirty="0">
                <a:solidFill>
                  <a:srgbClr val="000000">
                    <a:alpha val="100000"/>
                  </a:srgbClr>
                </a:solidFill>
                <a:latin typeface="Arial" panose="020B0604020202020204"/>
                <a:ea typeface="Arial" panose="020B0604020202020204"/>
                <a:cs typeface="Arial" panose="020B0604020202020204"/>
              </a:rPr>
              <a:t> </a:t>
            </a:r>
            <a:r>
              <a:rPr sz="17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享受免费教育政策 、国家助学金政策的学生，可同时申请获得上海市奖</a:t>
            </a:r>
            <a:r>
              <a:rPr sz="17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学</a:t>
            </a:r>
            <a:r>
              <a:rPr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金。</a:t>
            </a:r>
            <a:r>
              <a:rPr lang="zh-CN" sz="1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上海市奖学金获得者不能同时</a:t>
            </a:r>
            <a:r>
              <a:rPr lang="zh-CN" sz="1700" spc="8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申报国家</a:t>
            </a:r>
            <a:r>
              <a:rPr lang="zh-CN" sz="1700" spc="8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奖学金。</a:t>
            </a:r>
            <a:endParaRPr lang="zh-CN" sz="1700" spc="8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endParaRPr>
          </a:p>
        </p:txBody>
      </p:sp>
      <p:pic>
        <p:nvPicPr>
          <p:cNvPr id="7" name="picture 7"/>
          <p:cNvPicPr>
            <a:picLocks noChangeAspect="1"/>
          </p:cNvPicPr>
          <p:nvPr/>
        </p:nvPicPr>
        <p:blipFill>
          <a:blip r:embed="rId1"/>
          <a:stretch>
            <a:fillRect/>
          </a:stretch>
        </p:blipFill>
        <p:spPr>
          <a:xfrm rot="21600000">
            <a:off x="9567671" y="0"/>
            <a:ext cx="2624328" cy="1196340"/>
          </a:xfrm>
          <a:prstGeom prst="rect">
            <a:avLst/>
          </a:prstGeom>
        </p:spPr>
      </p:pic>
      <p:pic>
        <p:nvPicPr>
          <p:cNvPr id="8" name="picture 8"/>
          <p:cNvPicPr>
            <a:picLocks noChangeAspect="1"/>
          </p:cNvPicPr>
          <p:nvPr/>
        </p:nvPicPr>
        <p:blipFill>
          <a:blip r:embed="rId2"/>
          <a:stretch>
            <a:fillRect/>
          </a:stretch>
        </p:blipFill>
        <p:spPr>
          <a:xfrm rot="21600000">
            <a:off x="0" y="5878068"/>
            <a:ext cx="2170176" cy="979931"/>
          </a:xfrm>
          <a:prstGeom prst="rect">
            <a:avLst/>
          </a:prstGeom>
        </p:spPr>
      </p:pic>
      <p:sp>
        <p:nvSpPr>
          <p:cNvPr id="9" name="textbox 9"/>
          <p:cNvSpPr/>
          <p:nvPr/>
        </p:nvSpPr>
        <p:spPr>
          <a:xfrm>
            <a:off x="994054" y="946581"/>
            <a:ext cx="2818764" cy="392429"/>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ts val="2890"/>
              </a:lnSpc>
            </a:pPr>
            <a:r>
              <a:rPr sz="2300" spc="100" dirty="0">
                <a:solidFill>
                  <a:srgbClr val="FF0000">
                    <a:alpha val="100000"/>
                  </a:srgbClr>
                </a:solidFill>
                <a:latin typeface="Arial" panose="020B0604020202020204"/>
                <a:ea typeface="Arial" panose="020B0604020202020204"/>
                <a:cs typeface="Arial" panose="020B0604020202020204"/>
              </a:rPr>
              <a:t>•</a:t>
            </a:r>
            <a:r>
              <a:rPr sz="2300" spc="100" dirty="0">
                <a:solidFill>
                  <a:srgbClr val="FF0000">
                    <a:alpha val="100000"/>
                  </a:srgbClr>
                </a:solidFill>
                <a:latin typeface="Arial" panose="020B0604020202020204"/>
                <a:ea typeface="Arial" panose="020B0604020202020204"/>
                <a:cs typeface="Arial" panose="020B0604020202020204"/>
              </a:rPr>
              <a:t> </a:t>
            </a:r>
            <a:r>
              <a:rPr sz="2300" spc="10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二</a:t>
            </a:r>
            <a:r>
              <a:rPr sz="2300" spc="100" dirty="0">
                <a:solidFill>
                  <a:srgbClr val="FF0000">
                    <a:alpha val="100000"/>
                  </a:srgbClr>
                </a:solidFill>
                <a:latin typeface="黑体" panose="02010609060101010101" charset="-122"/>
                <a:ea typeface="黑体" panose="02010609060101010101" charset="-122"/>
                <a:cs typeface="黑体" panose="02010609060101010101" charset="-122"/>
              </a:rPr>
              <a:t> </a:t>
            </a:r>
            <a:r>
              <a:rPr sz="2300" spc="10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、上海市奖</a:t>
            </a:r>
            <a:r>
              <a:rPr sz="2300" spc="9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学</a:t>
            </a:r>
            <a:r>
              <a:rPr sz="2300" spc="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金</a:t>
            </a:r>
            <a:endParaRPr lang="en-US" altLang="en-US" sz="23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0"/>
          <p:cNvPicPr>
            <a:picLocks noChangeAspect="1"/>
          </p:cNvPicPr>
          <p:nvPr/>
        </p:nvPicPr>
        <p:blipFill>
          <a:blip r:embed="rId1"/>
          <a:stretch>
            <a:fillRect/>
          </a:stretch>
        </p:blipFill>
        <p:spPr>
          <a:xfrm rot="21600000">
            <a:off x="0" y="5878068"/>
            <a:ext cx="2170176" cy="979931"/>
          </a:xfrm>
          <a:prstGeom prst="rect">
            <a:avLst/>
          </a:prstGeom>
        </p:spPr>
      </p:pic>
      <p:sp>
        <p:nvSpPr>
          <p:cNvPr id="11" name="textbox 11"/>
          <p:cNvSpPr/>
          <p:nvPr/>
        </p:nvSpPr>
        <p:spPr>
          <a:xfrm>
            <a:off x="897813" y="1739646"/>
            <a:ext cx="10619740" cy="4255134"/>
          </a:xfrm>
          <a:prstGeom prst="rect">
            <a:avLst/>
          </a:prstGeom>
        </p:spPr>
        <p:txBody>
          <a:bodyPr vert="horz" wrap="square" lIns="0" tIns="0" rIns="0" bIns="0"/>
          <a:lstStyle/>
          <a:p>
            <a:pPr algn="l" rtl="0" eaLnBrk="0">
              <a:lnSpc>
                <a:spcPct val="75000"/>
              </a:lnSpc>
            </a:pPr>
            <a:endParaRPr lang="en-US" altLang="en-US" sz="100" dirty="0"/>
          </a:p>
          <a:p>
            <a:pPr marL="389255" algn="l" rtl="0" eaLnBrk="0">
              <a:lnSpc>
                <a:spcPct val="87000"/>
              </a:lnSpc>
            </a:pPr>
            <a:r>
              <a:rPr sz="2300" spc="160" dirty="0">
                <a:solidFill>
                  <a:srgbClr val="000000">
                    <a:alpha val="100000"/>
                  </a:srgbClr>
                </a:solidFill>
                <a:latin typeface="微软雅黑" panose="020B0503020204020204" charset="-122"/>
                <a:ea typeface="微软雅黑" panose="020B0503020204020204" charset="-122"/>
                <a:cs typeface="微软雅黑" panose="020B0503020204020204" charset="-122"/>
              </a:rPr>
              <a:t>1.本市中职校在籍在沪就读的符合免费教育政策的非毕业年级在校学生</a:t>
            </a:r>
            <a:r>
              <a:rPr lang="zh-CN" sz="2300" spc="16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24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学生休学期间和留级当年不享受</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300" dirty="0"/>
          </a:p>
          <a:p>
            <a:pPr marL="27305" indent="328930" algn="l" rtl="0" eaLnBrk="0">
              <a:lnSpc>
                <a:spcPct val="123000"/>
              </a:lnSpc>
              <a:spcBef>
                <a:spcPts val="1410"/>
              </a:spcBef>
              <a:tabLst>
                <a:tab pos="209550" algn="l"/>
              </a:tabLst>
            </a:pPr>
            <a:r>
              <a:rPr sz="2300" spc="210" dirty="0">
                <a:solidFill>
                  <a:srgbClr val="000000">
                    <a:alpha val="100000"/>
                  </a:srgbClr>
                </a:solidFill>
                <a:latin typeface="微软雅黑" panose="020B0503020204020204" charset="-122"/>
                <a:ea typeface="微软雅黑" panose="020B0503020204020204" charset="-122"/>
                <a:cs typeface="微软雅黑" panose="020B0503020204020204" charset="-122"/>
              </a:rPr>
              <a:t>2.本市中职校在籍在沪就读的不享受免费教育政策的非毕业年级学</a:t>
            </a:r>
            <a:r>
              <a:rPr sz="2300" spc="150" dirty="0">
                <a:solidFill>
                  <a:srgbClr val="000000">
                    <a:alpha val="100000"/>
                  </a:srgbClr>
                </a:solidFill>
                <a:latin typeface="微软雅黑" panose="020B0503020204020204" charset="-122"/>
                <a:ea typeface="微软雅黑" panose="020B0503020204020204" charset="-122"/>
                <a:cs typeface="微软雅黑" panose="020B0503020204020204" charset="-122"/>
              </a:rPr>
              <a:t>生</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(不含成人中专</a:t>
            </a:r>
            <a:r>
              <a:rPr sz="23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成人中专班和成人中职班学生)</a:t>
            </a:r>
            <a:r>
              <a:rPr sz="23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学生休学期间和留</a:t>
            </a:r>
            <a:r>
              <a:rPr sz="23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级</a:t>
            </a:r>
            <a:r>
              <a:rPr sz="2300" spc="190" dirty="0">
                <a:solidFill>
                  <a:srgbClr val="000000">
                    <a:alpha val="100000"/>
                  </a:srgbClr>
                </a:solidFill>
                <a:latin typeface="微软雅黑" panose="020B0503020204020204" charset="-122"/>
                <a:ea typeface="微软雅黑" panose="020B0503020204020204" charset="-122"/>
                <a:cs typeface="微软雅黑" panose="020B0503020204020204" charset="-122"/>
              </a:rPr>
              <a:t>当年不享受</a:t>
            </a:r>
            <a:r>
              <a:rPr sz="2300" spc="1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300" dirty="0"/>
          </a:p>
          <a:p>
            <a:pPr marL="209550" algn="l" rtl="0" eaLnBrk="0">
              <a:lnSpc>
                <a:spcPts val="3100"/>
              </a:lnSpc>
              <a:spcBef>
                <a:spcPts val="1405"/>
              </a:spcBef>
            </a:pP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二</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标</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准</a:t>
            </a:r>
            <a:endParaRPr lang="en-US" altLang="en-US" sz="2300" dirty="0"/>
          </a:p>
          <a:p>
            <a:pPr marL="12700" indent="329565" algn="l" rtl="0" eaLnBrk="0">
              <a:lnSpc>
                <a:spcPct val="127000"/>
              </a:lnSpc>
              <a:spcBef>
                <a:spcPts val="1055"/>
              </a:spcBef>
            </a:pPr>
            <a:r>
              <a:rPr sz="2300" spc="180" dirty="0">
                <a:solidFill>
                  <a:srgbClr val="000000">
                    <a:alpha val="100000"/>
                  </a:srgbClr>
                </a:solidFill>
                <a:latin typeface="微软雅黑" panose="020B0503020204020204" charset="-122"/>
                <a:ea typeface="微软雅黑" panose="020B0503020204020204" charset="-122"/>
                <a:cs typeface="微软雅黑" panose="020B0503020204020204" charset="-122"/>
              </a:rPr>
              <a:t>凡符合免费教育政策对象的学生，每人每学年享受2000元国家助学金</a:t>
            </a:r>
            <a:r>
              <a:rPr sz="2300" spc="16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70" dirty="0">
                <a:solidFill>
                  <a:srgbClr val="000000">
                    <a:alpha val="100000"/>
                  </a:srgbClr>
                </a:solidFill>
                <a:latin typeface="微软雅黑" panose="020B0503020204020204" charset="-122"/>
                <a:ea typeface="微软雅黑" panose="020B0503020204020204" charset="-122"/>
                <a:cs typeface="微软雅黑" panose="020B0503020204020204" charset="-122"/>
              </a:rPr>
              <a:t>不享受免费教育政策的学生  </a:t>
            </a:r>
            <a:r>
              <a:rPr sz="2300" spc="170" dirty="0">
                <a:solidFill>
                  <a:srgbClr val="000000">
                    <a:alpha val="100000"/>
                  </a:srgbClr>
                </a:solidFill>
                <a:latin typeface="微软雅黑" panose="020B0503020204020204" charset="-122"/>
                <a:ea typeface="微软雅黑" panose="020B0503020204020204" charset="-122"/>
                <a:cs typeface="微软雅黑" panose="020B0503020204020204" charset="-122"/>
              </a:rPr>
              <a:t>(不含成人中专 </a:t>
            </a:r>
            <a:r>
              <a:rPr lang="zh-CN" sz="2300" spc="1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170" dirty="0">
                <a:solidFill>
                  <a:srgbClr val="000000">
                    <a:alpha val="100000"/>
                  </a:srgbClr>
                </a:solidFill>
                <a:latin typeface="微软雅黑" panose="020B0503020204020204" charset="-122"/>
                <a:ea typeface="微软雅黑" panose="020B0503020204020204" charset="-122"/>
                <a:cs typeface="微软雅黑" panose="020B0503020204020204" charset="-122"/>
              </a:rPr>
              <a:t>成人中专班和成人中职</a:t>
            </a:r>
            <a:r>
              <a:rPr sz="23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班</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学</a:t>
            </a:r>
            <a:endParaRPr lang="en-US" altLang="en-US" sz="2300" dirty="0"/>
          </a:p>
          <a:p>
            <a:pPr marL="14605" algn="l" rtl="0" eaLnBrk="0">
              <a:lnSpc>
                <a:spcPts val="3100"/>
              </a:lnSpc>
              <a:spcBef>
                <a:spcPts val="200"/>
              </a:spcBef>
            </a:pPr>
            <a:r>
              <a:rPr sz="23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生)</a:t>
            </a:r>
            <a:r>
              <a:rPr sz="23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每人每学年享受1000元国家助学</a:t>
            </a:r>
            <a:r>
              <a:rPr sz="23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金</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300" dirty="0"/>
          </a:p>
        </p:txBody>
      </p:sp>
      <p:pic>
        <p:nvPicPr>
          <p:cNvPr id="12" name="picture 12"/>
          <p:cNvPicPr>
            <a:picLocks noChangeAspect="1"/>
          </p:cNvPicPr>
          <p:nvPr/>
        </p:nvPicPr>
        <p:blipFill>
          <a:blip r:embed="rId2"/>
          <a:stretch>
            <a:fillRect/>
          </a:stretch>
        </p:blipFill>
        <p:spPr>
          <a:xfrm rot="21600000">
            <a:off x="9567671" y="0"/>
            <a:ext cx="2624328" cy="1196340"/>
          </a:xfrm>
          <a:prstGeom prst="rect">
            <a:avLst/>
          </a:prstGeom>
        </p:spPr>
      </p:pic>
      <p:sp>
        <p:nvSpPr>
          <p:cNvPr id="13" name="textbox 13"/>
          <p:cNvSpPr/>
          <p:nvPr/>
        </p:nvSpPr>
        <p:spPr>
          <a:xfrm>
            <a:off x="912139" y="597331"/>
            <a:ext cx="2493645" cy="940435"/>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ts val="2890"/>
              </a:lnSpc>
            </a:pPr>
            <a:r>
              <a:rPr sz="2300" spc="80" dirty="0">
                <a:solidFill>
                  <a:srgbClr val="FF0000">
                    <a:alpha val="100000"/>
                  </a:srgbClr>
                </a:solidFill>
                <a:latin typeface="Arial" panose="020B0604020202020204"/>
                <a:ea typeface="Arial" panose="020B0604020202020204"/>
                <a:cs typeface="Arial" panose="020B0604020202020204"/>
              </a:rPr>
              <a:t>•</a:t>
            </a:r>
            <a:r>
              <a:rPr sz="2300" spc="80" dirty="0">
                <a:solidFill>
                  <a:srgbClr val="FF0000">
                    <a:alpha val="100000"/>
                  </a:srgbClr>
                </a:solidFill>
                <a:latin typeface="Arial" panose="020B0604020202020204"/>
                <a:ea typeface="Arial" panose="020B0604020202020204"/>
                <a:cs typeface="Arial" panose="020B0604020202020204"/>
              </a:rPr>
              <a:t> </a:t>
            </a:r>
            <a:r>
              <a:rPr sz="2300" spc="8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三</a:t>
            </a:r>
            <a:r>
              <a:rPr sz="2300" spc="80" dirty="0">
                <a:solidFill>
                  <a:srgbClr val="FF0000">
                    <a:alpha val="100000"/>
                  </a:srgbClr>
                </a:solidFill>
                <a:latin typeface="黑体" panose="02010609060101010101" charset="-122"/>
                <a:ea typeface="黑体" panose="02010609060101010101" charset="-122"/>
                <a:cs typeface="黑体" panose="02010609060101010101" charset="-122"/>
              </a:rPr>
              <a:t> </a:t>
            </a:r>
            <a:r>
              <a:rPr sz="2300" spc="8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、国家助学</a:t>
            </a:r>
            <a:r>
              <a:rPr sz="2300" spc="1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金</a:t>
            </a:r>
            <a:endParaRPr lang="en-US" altLang="en-US" sz="2300" dirty="0"/>
          </a:p>
          <a:p>
            <a:pPr algn="l" rtl="0" eaLnBrk="0">
              <a:lnSpc>
                <a:spcPct val="101000"/>
              </a:lnSpc>
            </a:pPr>
            <a:endParaRPr lang="en-US" altLang="en-US" sz="1000" dirty="0"/>
          </a:p>
          <a:p>
            <a:pPr marL="195580" algn="l" rtl="0" eaLnBrk="0">
              <a:lnSpc>
                <a:spcPts val="3100"/>
              </a:lnSpc>
              <a:spcBef>
                <a:spcPts val="5"/>
              </a:spcBef>
            </a:pPr>
            <a:r>
              <a:rPr sz="23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一</a:t>
            </a:r>
            <a:r>
              <a:rPr sz="23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对</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象</a:t>
            </a:r>
            <a:endParaRPr lang="en-US" altLang="en-US" sz="23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4"/>
          <p:cNvPicPr>
            <a:picLocks noChangeAspect="1"/>
          </p:cNvPicPr>
          <p:nvPr/>
        </p:nvPicPr>
        <p:blipFill>
          <a:blip r:embed="rId1"/>
          <a:stretch>
            <a:fillRect/>
          </a:stretch>
        </p:blipFill>
        <p:spPr>
          <a:xfrm rot="21600000">
            <a:off x="0" y="5878068"/>
            <a:ext cx="2170176" cy="979931"/>
          </a:xfrm>
          <a:prstGeom prst="rect">
            <a:avLst/>
          </a:prstGeom>
        </p:spPr>
      </p:pic>
      <p:sp>
        <p:nvSpPr>
          <p:cNvPr id="15" name="textbox 15"/>
          <p:cNvSpPr/>
          <p:nvPr/>
        </p:nvSpPr>
        <p:spPr>
          <a:xfrm>
            <a:off x="811766" y="1519481"/>
            <a:ext cx="11244580" cy="4737100"/>
          </a:xfrm>
          <a:prstGeom prst="rect">
            <a:avLst/>
          </a:prstGeom>
        </p:spPr>
        <p:txBody>
          <a:bodyPr vert="horz" wrap="square" lIns="0" tIns="0" rIns="0" bIns="0"/>
          <a:lstStyle/>
          <a:p>
            <a:pPr algn="l" rtl="0" eaLnBrk="0">
              <a:lnSpc>
                <a:spcPct val="69000"/>
              </a:lnSpc>
            </a:pPr>
            <a:endParaRPr lang="en-US" altLang="en-US" sz="100" dirty="0"/>
          </a:p>
          <a:p>
            <a:pPr marL="13335" indent="251460" algn="l" rtl="0" eaLnBrk="0">
              <a:lnSpc>
                <a:spcPct val="99000"/>
              </a:lnSpc>
            </a:pP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本市全日制中等职业学校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(含成人中专，  以下简称 “中职校”)</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在籍在沪就读的城镇低保家庭学生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特困供养人员 、烈士子</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女</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孤儿</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 残疾学生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、农村家庭学生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海岛  (崇明岛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、长兴岛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横沙岛)  家庭学生 </a:t>
            </a:r>
            <a:r>
              <a:rPr lang="zh-CN"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就读涉农专业学生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、就读奖励专业</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学</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生 </a:t>
            </a:r>
            <a:r>
              <a:rPr lang="zh-CN"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原建档</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立卡贫困家庭学生，</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以及本市户籍低收入困难家庭学生</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具体对象</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为</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06000"/>
              </a:lnSpc>
            </a:pPr>
            <a:endParaRPr lang="en-US" altLang="en-US" sz="1000" dirty="0"/>
          </a:p>
          <a:p>
            <a:pPr marL="14605" indent="229870" algn="l" rtl="0" eaLnBrk="0">
              <a:lnSpc>
                <a:spcPct val="94000"/>
              </a:lnSpc>
              <a:spcBef>
                <a:spcPts val="430"/>
              </a:spcBef>
            </a:pP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1</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具有本市中职校全日制学历教育学籍并在沪就读的城镇低保家庭学生</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特困供养人员</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烈士子女</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孤</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儿</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建档立卡贫困家庭</a:t>
            </a:r>
            <a:r>
              <a:rPr sz="14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a:t>
            </a:r>
            <a:r>
              <a:rPr sz="14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07000"/>
              </a:lnSpc>
            </a:pPr>
            <a:endParaRPr lang="en-US" altLang="en-US" sz="1000" dirty="0"/>
          </a:p>
          <a:p>
            <a:pPr marL="12700" indent="223520" algn="l" rtl="0" eaLnBrk="0">
              <a:lnSpc>
                <a:spcPct val="99000"/>
              </a:lnSpc>
              <a:spcBef>
                <a:spcPts val="425"/>
              </a:spcBef>
            </a:pP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2</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具有本市中职校全日制学历教育学籍并在沪就读的本市及外省市农村家庭学生，</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即学生本人为农村户籍或父母双方</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人</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任意一方为农村户籍</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06000"/>
              </a:lnSpc>
            </a:pPr>
            <a:endParaRPr lang="en-US" altLang="en-US" sz="1000" dirty="0"/>
          </a:p>
          <a:p>
            <a:pPr marL="127000" indent="111125" algn="l" rtl="0" eaLnBrk="0">
              <a:lnSpc>
                <a:spcPct val="102000"/>
              </a:lnSpc>
              <a:spcBef>
                <a:spcPts val="425"/>
              </a:spcBef>
            </a:pP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3</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具有本市中职校全日制学历教育学籍并在沪就读的本市海岛</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(崇明岛</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长兴岛</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横沙岛)</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家庭学生，</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即</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学生本人或父母双方</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(监护人)</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中任意一方为本市海岛</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(崇明岛</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长兴岛</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横沙岛)</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户籍居民</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20000"/>
              </a:lnSpc>
            </a:pPr>
            <a:endParaRPr lang="en-US" altLang="en-US" sz="1000" dirty="0"/>
          </a:p>
          <a:p>
            <a:pPr marL="227330" algn="l" rtl="0" eaLnBrk="0">
              <a:lnSpc>
                <a:spcPct val="91000"/>
              </a:lnSpc>
              <a:spcBef>
                <a:spcPts val="425"/>
              </a:spcBef>
            </a:pP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4</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具有本市中职校全日制学历教育学籍并在沪就读，</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且就读专业为纳入教育部规定的涉农专业</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的</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a:t>
            </a:r>
            <a:endParaRPr lang="en-US" altLang="en-US" sz="1400" dirty="0"/>
          </a:p>
          <a:p>
            <a:pPr algn="l" rtl="0" eaLnBrk="0">
              <a:lnSpc>
                <a:spcPct val="120000"/>
              </a:lnSpc>
            </a:pPr>
            <a:endParaRPr lang="en-US" altLang="en-US" sz="1000" dirty="0"/>
          </a:p>
          <a:p>
            <a:pPr marL="13335" indent="227965" algn="l" rtl="0" eaLnBrk="0">
              <a:lnSpc>
                <a:spcPct val="94000"/>
              </a:lnSpc>
              <a:spcBef>
                <a:spcPts val="420"/>
              </a:spcBef>
            </a:pPr>
            <a:r>
              <a:rPr sz="14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5</a:t>
            </a:r>
            <a:r>
              <a:rPr sz="14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具有本市中职校全日制学历教育学籍并在沪就读奖励专业的学生，</a:t>
            </a:r>
            <a:r>
              <a:rPr sz="14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即在我校就读本市教育行政部门当年列入</a:t>
            </a:r>
            <a:r>
              <a:rPr sz="14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奖</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励专业”目</a:t>
            </a:r>
            <a:r>
              <a:rPr sz="14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录的专业的本市户籍学生，</a:t>
            </a:r>
            <a:r>
              <a:rPr sz="14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以及在沪报考并符合有关报考条件的来沪人员随迁子</a:t>
            </a:r>
            <a:r>
              <a:rPr sz="14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女</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28000"/>
              </a:lnSpc>
            </a:pPr>
            <a:endParaRPr lang="en-US" altLang="en-US" sz="1000" dirty="0"/>
          </a:p>
          <a:p>
            <a:pPr marL="236220" algn="l" rtl="0" eaLnBrk="0">
              <a:lnSpc>
                <a:spcPct val="92000"/>
              </a:lnSpc>
              <a:spcBef>
                <a:spcPts val="430"/>
              </a:spcBef>
            </a:pPr>
            <a:r>
              <a:rPr sz="14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6</a:t>
            </a:r>
            <a:r>
              <a:rPr sz="14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具有本市中职校全日制学历教育学籍并在沪就读的本市户籍低收入困难家庭学</a:t>
            </a:r>
            <a:r>
              <a:rPr sz="14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生</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1400" dirty="0"/>
          </a:p>
          <a:p>
            <a:pPr algn="l" rtl="0" eaLnBrk="0">
              <a:lnSpc>
                <a:spcPct val="108000"/>
              </a:lnSpc>
            </a:pPr>
            <a:endParaRPr lang="en-US" altLang="en-US" sz="1000" dirty="0"/>
          </a:p>
          <a:p>
            <a:pPr algn="l" rtl="0" eaLnBrk="0">
              <a:lnSpc>
                <a:spcPct val="119000"/>
              </a:lnSpc>
            </a:pPr>
            <a:endParaRPr lang="en-US" altLang="en-US" sz="300" dirty="0"/>
          </a:p>
          <a:p>
            <a:pPr marL="15240" indent="220345" algn="l" rtl="0" eaLnBrk="0">
              <a:lnSpc>
                <a:spcPct val="103000"/>
              </a:lnSpc>
              <a:spcBef>
                <a:spcPts val="0"/>
              </a:spcBef>
            </a:pPr>
            <a:r>
              <a:rPr sz="14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7</a:t>
            </a:r>
            <a:r>
              <a:rPr sz="14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具有特殊职业教育学校</a:t>
            </a:r>
            <a:r>
              <a:rPr sz="14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普通中等职业学校附设特教班学籍并在沪就读的适龄残疾学生；</a:t>
            </a:r>
            <a:r>
              <a:rPr sz="14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以及具有本市中职校全</a:t>
            </a:r>
            <a:r>
              <a:rPr sz="14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日</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制学历教</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育学籍并在沪就读，</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持有</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《残疾人证》</a:t>
            </a:r>
            <a:r>
              <a:rPr sz="14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 的适龄</a:t>
            </a:r>
            <a:r>
              <a:rPr sz="14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残</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疾学生。</a:t>
            </a:r>
            <a:endParaRPr lang="en-US" altLang="en-US" sz="1400" dirty="0"/>
          </a:p>
        </p:txBody>
      </p:sp>
      <p:pic>
        <p:nvPicPr>
          <p:cNvPr id="16" name="picture 16"/>
          <p:cNvPicPr>
            <a:picLocks noChangeAspect="1"/>
          </p:cNvPicPr>
          <p:nvPr/>
        </p:nvPicPr>
        <p:blipFill>
          <a:blip r:embed="rId2"/>
          <a:stretch>
            <a:fillRect/>
          </a:stretch>
        </p:blipFill>
        <p:spPr>
          <a:xfrm rot="21600000">
            <a:off x="9567671" y="0"/>
            <a:ext cx="2624328" cy="1196340"/>
          </a:xfrm>
          <a:prstGeom prst="rect">
            <a:avLst/>
          </a:prstGeom>
        </p:spPr>
      </p:pic>
      <p:sp>
        <p:nvSpPr>
          <p:cNvPr id="17" name="textbox 17"/>
          <p:cNvSpPr/>
          <p:nvPr/>
        </p:nvSpPr>
        <p:spPr>
          <a:xfrm>
            <a:off x="825779" y="514781"/>
            <a:ext cx="2168525" cy="814705"/>
          </a:xfrm>
          <a:prstGeom prst="rect">
            <a:avLst/>
          </a:prstGeom>
        </p:spPr>
        <p:txBody>
          <a:bodyPr vert="horz" wrap="square" lIns="0" tIns="0" rIns="0" bIns="0"/>
          <a:lstStyle/>
          <a:p>
            <a:pPr algn="l" rtl="0" eaLnBrk="0">
              <a:lnSpc>
                <a:spcPct val="83000"/>
              </a:lnSpc>
            </a:pPr>
            <a:endParaRPr lang="en-US" altLang="en-US" sz="100" dirty="0"/>
          </a:p>
          <a:p>
            <a:pPr marL="12700" algn="l" rtl="0" eaLnBrk="0">
              <a:lnSpc>
                <a:spcPts val="2810"/>
              </a:lnSpc>
            </a:pPr>
            <a:r>
              <a:rPr sz="2300" spc="60" dirty="0">
                <a:solidFill>
                  <a:srgbClr val="FF0000">
                    <a:alpha val="100000"/>
                  </a:srgbClr>
                </a:solidFill>
                <a:latin typeface="Arial" panose="020B0604020202020204"/>
                <a:ea typeface="Arial" panose="020B0604020202020204"/>
                <a:cs typeface="Arial" panose="020B0604020202020204"/>
              </a:rPr>
              <a:t>•</a:t>
            </a:r>
            <a:r>
              <a:rPr sz="2300" spc="60" dirty="0">
                <a:solidFill>
                  <a:srgbClr val="FF0000">
                    <a:alpha val="100000"/>
                  </a:srgbClr>
                </a:solidFill>
                <a:latin typeface="Arial" panose="020B0604020202020204"/>
                <a:ea typeface="Arial" panose="020B0604020202020204"/>
                <a:cs typeface="Arial" panose="020B0604020202020204"/>
              </a:rPr>
              <a:t> </a:t>
            </a:r>
            <a:r>
              <a:rPr sz="2300" spc="6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四</a:t>
            </a:r>
            <a:r>
              <a:rPr sz="2300" spc="60" dirty="0">
                <a:solidFill>
                  <a:srgbClr val="FF0000">
                    <a:alpha val="100000"/>
                  </a:srgbClr>
                </a:solidFill>
                <a:latin typeface="黑体" panose="02010609060101010101" charset="-122"/>
                <a:ea typeface="黑体" panose="02010609060101010101" charset="-122"/>
                <a:cs typeface="黑体" panose="02010609060101010101" charset="-122"/>
              </a:rPr>
              <a:t> </a:t>
            </a:r>
            <a:r>
              <a:rPr sz="2300" spc="6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、免费</a:t>
            </a:r>
            <a:r>
              <a:rPr sz="2300" spc="5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教</a:t>
            </a:r>
            <a:r>
              <a:rPr sz="2300" spc="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育</a:t>
            </a:r>
            <a:endParaRPr lang="en-US" altLang="en-US" sz="2300" dirty="0"/>
          </a:p>
          <a:p>
            <a:pPr algn="l" rtl="0" eaLnBrk="0">
              <a:lnSpc>
                <a:spcPct val="102000"/>
              </a:lnSpc>
            </a:pPr>
            <a:endParaRPr lang="en-US" altLang="en-US" sz="1300" dirty="0"/>
          </a:p>
          <a:p>
            <a:pPr marL="184785" algn="l" rtl="0" eaLnBrk="0">
              <a:lnSpc>
                <a:spcPts val="1815"/>
              </a:lnSpc>
              <a:spcBef>
                <a:spcPts val="0"/>
              </a:spcBef>
            </a:pP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一</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资助</a:t>
            </a:r>
            <a:r>
              <a:rPr sz="14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对</a:t>
            </a:r>
            <a:r>
              <a:rPr sz="14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象</a:t>
            </a:r>
            <a:endParaRPr lang="en-US" altLang="en-US"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8"/>
          <p:cNvSpPr/>
          <p:nvPr/>
        </p:nvSpPr>
        <p:spPr>
          <a:xfrm>
            <a:off x="919424" y="1802051"/>
            <a:ext cx="10119359" cy="2902585"/>
          </a:xfrm>
          <a:prstGeom prst="rect">
            <a:avLst/>
          </a:prstGeom>
        </p:spPr>
        <p:txBody>
          <a:bodyPr vert="horz" wrap="square" lIns="0" tIns="0" rIns="0" bIns="0"/>
          <a:lstStyle/>
          <a:p>
            <a:pPr algn="l" rtl="0" eaLnBrk="0">
              <a:lnSpc>
                <a:spcPct val="83000"/>
              </a:lnSpc>
            </a:pPr>
            <a:endParaRPr lang="en-US" altLang="en-US" sz="100" dirty="0"/>
          </a:p>
          <a:p>
            <a:pPr marL="241935" algn="l" rtl="0" eaLnBrk="0">
              <a:lnSpc>
                <a:spcPts val="3610"/>
              </a:lnSpc>
            </a:pP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二</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免</a:t>
            </a:r>
            <a:r>
              <a:rPr sz="2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费</a:t>
            </a:r>
            <a:r>
              <a:rPr sz="2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内容</a:t>
            </a:r>
            <a:endParaRPr lang="en-US" altLang="en-US" sz="2700" dirty="0"/>
          </a:p>
          <a:p>
            <a:pPr marL="12700" indent="407670" algn="l" rtl="0" eaLnBrk="0">
              <a:lnSpc>
                <a:spcPct val="94000"/>
              </a:lnSpc>
              <a:spcBef>
                <a:spcPts val="1845"/>
              </a:spcBef>
            </a:pP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对城镇低保家庭学生 </a:t>
            </a: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、特困供养人员</a:t>
            </a: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烈士子女 </a:t>
            </a: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、孤</a:t>
            </a:r>
            <a:r>
              <a:rPr sz="2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儿</a:t>
            </a:r>
            <a:r>
              <a:rPr sz="2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农村家庭学生 </a:t>
            </a:r>
            <a:r>
              <a:rPr sz="2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、海岛</a:t>
            </a:r>
            <a:r>
              <a:rPr sz="2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(崇明岛</a:t>
            </a:r>
            <a:r>
              <a:rPr sz="2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长兴岛 </a:t>
            </a:r>
            <a:r>
              <a:rPr sz="27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、横沙</a:t>
            </a:r>
            <a:r>
              <a:rPr sz="2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岛</a:t>
            </a:r>
            <a:r>
              <a:rPr sz="2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家庭学生 </a:t>
            </a:r>
            <a:r>
              <a:rPr sz="2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就读涉农专业学生</a:t>
            </a:r>
            <a:r>
              <a:rPr sz="27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就读奖励专业学生 </a:t>
            </a:r>
            <a:r>
              <a:rPr sz="27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、低收入困难</a:t>
            </a:r>
            <a:r>
              <a:rPr sz="27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家</a:t>
            </a:r>
            <a:r>
              <a:rPr sz="2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庭学生 </a:t>
            </a: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以及建档立卡贫困家庭学生</a:t>
            </a:r>
            <a:r>
              <a:rPr lang="zh-CN"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、残疾学生</a:t>
            </a: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免除学费</a:t>
            </a: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书</a:t>
            </a:r>
            <a:r>
              <a:rPr sz="2700" spc="40" dirty="0">
                <a:solidFill>
                  <a:srgbClr val="000000">
                    <a:alpha val="100000"/>
                  </a:srgbClr>
                </a:solidFill>
                <a:latin typeface="微软雅黑" panose="020B0503020204020204" charset="-122"/>
                <a:ea typeface="微软雅黑" panose="020B0503020204020204" charset="-122"/>
                <a:cs typeface="微软雅黑" panose="020B0503020204020204" charset="-122"/>
              </a:rPr>
              <a:t>薄</a:t>
            </a:r>
            <a:r>
              <a:rPr sz="2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费。</a:t>
            </a:r>
            <a:endParaRPr lang="en-US" altLang="en-US" sz="2700" dirty="0"/>
          </a:p>
          <a:p>
            <a:pPr algn="l" rtl="0" eaLnBrk="0">
              <a:lnSpc>
                <a:spcPct val="102000"/>
              </a:lnSpc>
            </a:pPr>
            <a:endParaRPr lang="en-US" altLang="en-US" sz="1600" dirty="0"/>
          </a:p>
          <a:p>
            <a:pPr algn="l" rtl="0" eaLnBrk="0">
              <a:lnSpc>
                <a:spcPct val="14000"/>
              </a:lnSpc>
            </a:pPr>
            <a:endParaRPr lang="en-US" altLang="en-US" sz="100" dirty="0"/>
          </a:p>
          <a:p>
            <a:pPr marL="404495" algn="l" rtl="0" eaLnBrk="0">
              <a:lnSpc>
                <a:spcPct val="94000"/>
              </a:lnSpc>
            </a:pPr>
            <a:endParaRPr lang="en-US" altLang="en-US" sz="2700" dirty="0"/>
          </a:p>
        </p:txBody>
      </p:sp>
      <p:pic>
        <p:nvPicPr>
          <p:cNvPr id="19" name="picture 19"/>
          <p:cNvPicPr>
            <a:picLocks noChangeAspect="1"/>
          </p:cNvPicPr>
          <p:nvPr/>
        </p:nvPicPr>
        <p:blipFill>
          <a:blip r:embed="rId1"/>
          <a:stretch>
            <a:fillRect/>
          </a:stretch>
        </p:blipFill>
        <p:spPr>
          <a:xfrm rot="21600000">
            <a:off x="9567671" y="0"/>
            <a:ext cx="2624328" cy="1196340"/>
          </a:xfrm>
          <a:prstGeom prst="rect">
            <a:avLst/>
          </a:prstGeom>
        </p:spPr>
      </p:pic>
      <p:pic>
        <p:nvPicPr>
          <p:cNvPr id="20" name="picture 20"/>
          <p:cNvPicPr>
            <a:picLocks noChangeAspect="1"/>
          </p:cNvPicPr>
          <p:nvPr/>
        </p:nvPicPr>
        <p:blipFill>
          <a:blip r:embed="rId2"/>
          <a:stretch>
            <a:fillRect/>
          </a:stretch>
        </p:blipFill>
        <p:spPr>
          <a:xfrm rot="21600000">
            <a:off x="0" y="5878068"/>
            <a:ext cx="2170176" cy="979931"/>
          </a:xfrm>
          <a:prstGeom prst="rect">
            <a:avLst/>
          </a:prstGeom>
        </p:spPr>
      </p:pic>
      <p:sp>
        <p:nvSpPr>
          <p:cNvPr id="21" name="textbox 21"/>
          <p:cNvSpPr/>
          <p:nvPr/>
        </p:nvSpPr>
        <p:spPr>
          <a:xfrm>
            <a:off x="966661" y="728128"/>
            <a:ext cx="3131185" cy="621030"/>
          </a:xfrm>
          <a:prstGeom prst="rect">
            <a:avLst/>
          </a:prstGeom>
        </p:spPr>
        <p:txBody>
          <a:bodyPr vert="horz" wrap="square" lIns="0" tIns="0" rIns="0" bIns="0"/>
          <a:lstStyle/>
          <a:p>
            <a:pPr algn="l" rtl="0" eaLnBrk="0">
              <a:lnSpc>
                <a:spcPct val="89000"/>
              </a:lnSpc>
            </a:pPr>
            <a:endParaRPr lang="en-US" altLang="en-US" sz="100" dirty="0"/>
          </a:p>
          <a:p>
            <a:pPr marL="12700" algn="l" rtl="0" eaLnBrk="0">
              <a:lnSpc>
                <a:spcPct val="100000"/>
              </a:lnSpc>
            </a:pPr>
            <a:r>
              <a:rPr sz="3900" spc="180" dirty="0">
                <a:ln w="14510"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四、免费教</a:t>
            </a:r>
            <a:r>
              <a:rPr sz="3900" spc="150" dirty="0">
                <a:ln w="14510"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育</a:t>
            </a:r>
            <a:endParaRPr lang="en-US" altLang="en-US" sz="3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2"/>
          <p:cNvSpPr/>
          <p:nvPr/>
        </p:nvSpPr>
        <p:spPr>
          <a:xfrm>
            <a:off x="920714" y="2299891"/>
            <a:ext cx="10240644" cy="2912110"/>
          </a:xfrm>
          <a:prstGeom prst="rect">
            <a:avLst/>
          </a:prstGeom>
        </p:spPr>
        <p:txBody>
          <a:bodyPr vert="horz" wrap="square" lIns="0" tIns="0" rIns="0" bIns="0"/>
          <a:lstStyle/>
          <a:p>
            <a:pPr algn="l" rtl="0" eaLnBrk="0">
              <a:lnSpc>
                <a:spcPct val="83000"/>
              </a:lnSpc>
            </a:pPr>
            <a:endParaRPr lang="en-US" altLang="en-US" sz="100" dirty="0"/>
          </a:p>
          <a:p>
            <a:pPr marL="238760" algn="l" rtl="0" eaLnBrk="0">
              <a:lnSpc>
                <a:spcPts val="3610"/>
              </a:lnSpc>
            </a:pP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三</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免</a:t>
            </a:r>
            <a:r>
              <a:rPr sz="2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费</a:t>
            </a:r>
            <a:r>
              <a:rPr sz="2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标准</a:t>
            </a:r>
            <a:endParaRPr lang="en-US" altLang="en-US" sz="2700" dirty="0"/>
          </a:p>
          <a:p>
            <a:pPr marL="12700" indent="123190" algn="l" rtl="0" eaLnBrk="0">
              <a:lnSpc>
                <a:spcPct val="126000"/>
              </a:lnSpc>
              <a:spcBef>
                <a:spcPts val="840"/>
              </a:spcBef>
            </a:pPr>
            <a:r>
              <a:rPr lang="en-US" sz="27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在学制规定年限内，</a:t>
            </a:r>
            <a:r>
              <a:rPr sz="27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根据中等职业学校收费标准，</a:t>
            </a:r>
            <a:r>
              <a:rPr sz="27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110" dirty="0">
                <a:solidFill>
                  <a:srgbClr val="000000">
                    <a:alpha val="100000"/>
                  </a:srgbClr>
                </a:solidFill>
                <a:latin typeface="微软雅黑" panose="020B0503020204020204" charset="-122"/>
                <a:ea typeface="微软雅黑" panose="020B0503020204020204" charset="-122"/>
                <a:cs typeface="微软雅黑" panose="020B0503020204020204" charset="-122"/>
              </a:rPr>
              <a:t>免除相应</a:t>
            </a:r>
            <a:r>
              <a:rPr sz="27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学</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费</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书薄费</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7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学生在休学期间和</a:t>
            </a:r>
            <a:r>
              <a:rPr sz="27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留</a:t>
            </a:r>
            <a:r>
              <a:rPr sz="2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级当年不享受。</a:t>
            </a:r>
            <a:endParaRPr lang="en-US" altLang="en-US" sz="2700" dirty="0"/>
          </a:p>
          <a:p>
            <a:pPr marL="417195" algn="l" rtl="0" eaLnBrk="0">
              <a:lnSpc>
                <a:spcPts val="3610"/>
              </a:lnSpc>
              <a:spcBef>
                <a:spcPts val="1475"/>
              </a:spcBef>
            </a:pPr>
            <a:r>
              <a:rPr lang="en-US" sz="27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1.学费：</a:t>
            </a:r>
            <a:r>
              <a:rPr sz="27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120" dirty="0">
                <a:solidFill>
                  <a:srgbClr val="000000">
                    <a:alpha val="100000"/>
                  </a:srgbClr>
                </a:solidFill>
                <a:latin typeface="微软雅黑" panose="020B0503020204020204" charset="-122"/>
                <a:ea typeface="微软雅黑" panose="020B0503020204020204" charset="-122"/>
                <a:cs typeface="微软雅黑" panose="020B0503020204020204" charset="-122"/>
              </a:rPr>
              <a:t>每人每学年免除学费2400元</a:t>
            </a: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700" dirty="0"/>
          </a:p>
          <a:p>
            <a:pPr marL="400685" algn="l" rtl="0" eaLnBrk="0">
              <a:lnSpc>
                <a:spcPts val="5030"/>
              </a:lnSpc>
            </a:pPr>
            <a:r>
              <a:rPr lang="en-US" sz="27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7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2.书薄费：</a:t>
            </a:r>
            <a:r>
              <a:rPr sz="27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每人每学年免除书薄费600</a:t>
            </a:r>
            <a:r>
              <a:rPr sz="27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元</a:t>
            </a:r>
            <a:r>
              <a:rPr sz="27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700" dirty="0"/>
          </a:p>
        </p:txBody>
      </p:sp>
      <p:sp>
        <p:nvSpPr>
          <p:cNvPr id="23" name="textbox 23"/>
          <p:cNvSpPr/>
          <p:nvPr/>
        </p:nvSpPr>
        <p:spPr>
          <a:xfrm>
            <a:off x="998360" y="1031112"/>
            <a:ext cx="5193029" cy="1024255"/>
          </a:xfrm>
          <a:prstGeom prst="rect">
            <a:avLst/>
          </a:prstGeom>
        </p:spPr>
        <p:txBody>
          <a:bodyPr vert="horz" wrap="square" lIns="0" tIns="0" rIns="0" bIns="0"/>
          <a:lstStyle/>
          <a:p>
            <a:pPr algn="l" rtl="0" eaLnBrk="0">
              <a:lnSpc>
                <a:spcPct val="103000"/>
              </a:lnSpc>
            </a:pPr>
            <a:endParaRPr lang="en-US" altLang="en-US" sz="100" dirty="0"/>
          </a:p>
          <a:p>
            <a:pPr marL="12700" algn="l" rtl="0" eaLnBrk="0">
              <a:lnSpc>
                <a:spcPct val="99000"/>
              </a:lnSpc>
            </a:pPr>
            <a:r>
              <a:rPr sz="6600" spc="190" dirty="0">
                <a:ln w="24317"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四、免费教</a:t>
            </a:r>
            <a:r>
              <a:rPr sz="6600" spc="130" dirty="0">
                <a:ln w="24317" cap="flat" cmpd="sng">
                  <a:solidFill>
                    <a:srgbClr val="EB193E">
                      <a:alpha val="100000"/>
                    </a:srgbClr>
                  </a:solidFill>
                  <a:prstDash val="solid"/>
                  <a:bevel/>
                </a:ln>
                <a:solidFill>
                  <a:srgbClr val="EB193E">
                    <a:alpha val="100000"/>
                  </a:srgbClr>
                </a:solidFill>
                <a:latin typeface="黑体" panose="02010609060101010101" charset="-122"/>
                <a:ea typeface="黑体" panose="02010609060101010101" charset="-122"/>
                <a:cs typeface="黑体" panose="02010609060101010101" charset="-122"/>
              </a:rPr>
              <a:t>育</a:t>
            </a:r>
            <a:endParaRPr lang="en-US" altLang="en-US" sz="6600" dirty="0"/>
          </a:p>
        </p:txBody>
      </p:sp>
      <p:pic>
        <p:nvPicPr>
          <p:cNvPr id="24" name="picture 24"/>
          <p:cNvPicPr>
            <a:picLocks noChangeAspect="1"/>
          </p:cNvPicPr>
          <p:nvPr/>
        </p:nvPicPr>
        <p:blipFill>
          <a:blip r:embed="rId1"/>
          <a:stretch>
            <a:fillRect/>
          </a:stretch>
        </p:blipFill>
        <p:spPr>
          <a:xfrm rot="21600000">
            <a:off x="9567671" y="0"/>
            <a:ext cx="2624328" cy="1196340"/>
          </a:xfrm>
          <a:prstGeom prst="rect">
            <a:avLst/>
          </a:prstGeom>
        </p:spPr>
      </p:pic>
      <p:pic>
        <p:nvPicPr>
          <p:cNvPr id="25" name="picture 25"/>
          <p:cNvPicPr>
            <a:picLocks noChangeAspect="1"/>
          </p:cNvPicPr>
          <p:nvPr/>
        </p:nvPicPr>
        <p:blipFill>
          <a:blip r:embed="rId2"/>
          <a:stretch>
            <a:fillRect/>
          </a:stretch>
        </p:blipFill>
        <p:spPr>
          <a:xfrm rot="21600000">
            <a:off x="0" y="5878068"/>
            <a:ext cx="2170176" cy="97993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6"/>
          <p:cNvSpPr/>
          <p:nvPr/>
        </p:nvSpPr>
        <p:spPr>
          <a:xfrm>
            <a:off x="949966" y="1498323"/>
            <a:ext cx="10568305" cy="3815715"/>
          </a:xfrm>
          <a:prstGeom prst="rect">
            <a:avLst/>
          </a:prstGeom>
        </p:spPr>
        <p:txBody>
          <a:bodyPr vert="horz" wrap="square" lIns="0" tIns="0" rIns="0" bIns="0"/>
          <a:lstStyle/>
          <a:p>
            <a:pPr algn="l" rtl="0" eaLnBrk="0">
              <a:lnSpc>
                <a:spcPct val="83000"/>
              </a:lnSpc>
            </a:pPr>
            <a:endParaRPr lang="en-US" altLang="en-US" sz="100" dirty="0"/>
          </a:p>
          <a:p>
            <a:pPr marL="269875" algn="l" rtl="0" eaLnBrk="0">
              <a:lnSpc>
                <a:spcPts val="2590"/>
              </a:lnSpc>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一</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资助申请</a:t>
            </a:r>
            <a:endParaRPr lang="en-US" altLang="en-US" sz="2000" dirty="0"/>
          </a:p>
          <a:p>
            <a:pPr algn="l" rtl="0" eaLnBrk="0">
              <a:lnSpc>
                <a:spcPct val="109000"/>
              </a:lnSpc>
            </a:pPr>
            <a:endParaRPr lang="en-US" altLang="en-US" sz="1000" dirty="0"/>
          </a:p>
          <a:p>
            <a:pPr marL="14605" indent="186690" algn="l" rtl="0" eaLnBrk="0">
              <a:lnSpc>
                <a:spcPct val="97000"/>
              </a:lnSpc>
              <a:spcBef>
                <a:spcPts val="610"/>
              </a:spcBef>
            </a:pP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根据上级分配的名额，</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符合申请中职国家奖学金条件的学生，</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可向学校提出申请</a:t>
            </a:r>
            <a:r>
              <a:rPr sz="20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并填</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写《中等职业教育国家奖学金申请审批表》</a:t>
            </a:r>
            <a:r>
              <a:rPr sz="200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a:p>
            <a:pPr marL="269875" algn="l" rtl="0" eaLnBrk="0">
              <a:lnSpc>
                <a:spcPts val="2590"/>
              </a:lnSpc>
              <a:spcBef>
                <a:spcPts val="1320"/>
              </a:spcBef>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二</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资助审核</a:t>
            </a:r>
            <a:endParaRPr lang="en-US" altLang="en-US" sz="2000" dirty="0"/>
          </a:p>
          <a:p>
            <a:pPr marL="12700" indent="300355" algn="l" rtl="0" eaLnBrk="0">
              <a:lnSpc>
                <a:spcPct val="94000"/>
              </a:lnSpc>
              <a:spcBef>
                <a:spcPts val="1775"/>
              </a:spcBef>
            </a:pP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中职国家奖学金每学年评审一次， 实行等额评审，</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坚持公开 、</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 公平 、 </a:t>
            </a:r>
            <a:r>
              <a:rPr sz="2000" spc="-50" dirty="0">
                <a:solidFill>
                  <a:srgbClr val="000000">
                    <a:alpha val="100000"/>
                  </a:srgbClr>
                </a:solidFill>
                <a:latin typeface="微软雅黑" panose="020B0503020204020204" charset="-122"/>
                <a:ea typeface="微软雅黑" panose="020B0503020204020204" charset="-122"/>
                <a:cs typeface="微软雅黑" panose="020B0503020204020204" charset="-122"/>
              </a:rPr>
              <a:t>公正 、 择优的</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原</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则</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  学校具体负责</a:t>
            </a:r>
            <a:r>
              <a:rPr lang="zh-CN"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申报工作</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lang="zh-CN"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上级单位负责</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评审等工作。</a:t>
            </a:r>
            <a:endParaRPr lang="en-US" altLang="en-US" sz="2000" dirty="0"/>
          </a:p>
          <a:p>
            <a:pPr marL="269875" algn="l" rtl="0" eaLnBrk="0">
              <a:lnSpc>
                <a:spcPts val="2590"/>
              </a:lnSpc>
              <a:spcBef>
                <a:spcPts val="1605"/>
              </a:spcBef>
            </a:pP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三</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资助发放</a:t>
            </a:r>
            <a:endParaRPr lang="en-US" altLang="en-US" sz="2000" dirty="0"/>
          </a:p>
          <a:p>
            <a:pPr algn="l" rtl="0" eaLnBrk="0">
              <a:lnSpc>
                <a:spcPct val="106000"/>
              </a:lnSpc>
            </a:pPr>
            <a:endParaRPr lang="en-US" altLang="en-US" sz="1400" dirty="0"/>
          </a:p>
          <a:p>
            <a:pPr marL="16510" indent="276860" algn="l" rtl="0" eaLnBrk="0">
              <a:lnSpc>
                <a:spcPct val="94000"/>
              </a:lnSpc>
              <a:spcBef>
                <a:spcPts val="5"/>
              </a:spcBef>
            </a:pPr>
            <a:r>
              <a:rPr lang="en-US"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获得国家奖学金情况记入学生学籍档案，</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颁发国家统一</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印制的荣誉证书，</a:t>
            </a:r>
            <a:r>
              <a:rPr sz="20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并将中</a:t>
            </a:r>
            <a:r>
              <a:rPr sz="20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职</a:t>
            </a:r>
            <a:r>
              <a:rPr sz="20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国</a:t>
            </a:r>
            <a:r>
              <a:rPr sz="2000" spc="140" dirty="0">
                <a:solidFill>
                  <a:srgbClr val="000000">
                    <a:alpha val="100000"/>
                  </a:srgbClr>
                </a:solidFill>
                <a:latin typeface="微软雅黑" panose="020B0503020204020204" charset="-122"/>
                <a:ea typeface="微软雅黑" panose="020B0503020204020204" charset="-122"/>
                <a:cs typeface="微软雅黑" panose="020B0503020204020204" charset="-122"/>
              </a:rPr>
              <a:t>家奖学金一次性发放给获奖学生</a:t>
            </a:r>
            <a:r>
              <a:rPr sz="20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000" dirty="0"/>
          </a:p>
        </p:txBody>
      </p:sp>
      <p:pic>
        <p:nvPicPr>
          <p:cNvPr id="27" name="picture 27"/>
          <p:cNvPicPr>
            <a:picLocks noChangeAspect="1"/>
          </p:cNvPicPr>
          <p:nvPr/>
        </p:nvPicPr>
        <p:blipFill>
          <a:blip r:embed="rId1"/>
          <a:stretch>
            <a:fillRect/>
          </a:stretch>
        </p:blipFill>
        <p:spPr>
          <a:xfrm rot="21600000">
            <a:off x="9567671" y="0"/>
            <a:ext cx="2624328" cy="1196340"/>
          </a:xfrm>
          <a:prstGeom prst="rect">
            <a:avLst/>
          </a:prstGeom>
        </p:spPr>
      </p:pic>
      <p:sp>
        <p:nvSpPr>
          <p:cNvPr id="28" name="textbox 28"/>
          <p:cNvSpPr/>
          <p:nvPr/>
        </p:nvSpPr>
        <p:spPr>
          <a:xfrm>
            <a:off x="963574" y="941428"/>
            <a:ext cx="7666990" cy="361315"/>
          </a:xfrm>
          <a:prstGeom prst="rect">
            <a:avLst/>
          </a:prstGeom>
        </p:spPr>
        <p:txBody>
          <a:bodyPr vert="horz" wrap="square" lIns="0" tIns="0" rIns="0" bIns="0"/>
          <a:lstStyle/>
          <a:p>
            <a:pPr algn="l" rtl="0" eaLnBrk="0">
              <a:lnSpc>
                <a:spcPct val="78000"/>
              </a:lnSpc>
            </a:pPr>
            <a:endParaRPr lang="en-US" altLang="en-US" sz="100" dirty="0"/>
          </a:p>
          <a:p>
            <a:pPr marL="12700" algn="l" rtl="0" eaLnBrk="0">
              <a:lnSpc>
                <a:spcPct val="96000"/>
              </a:lnSpc>
            </a:pPr>
            <a:r>
              <a:rPr sz="2300" spc="100" dirty="0">
                <a:solidFill>
                  <a:srgbClr val="FF0000">
                    <a:alpha val="100000"/>
                  </a:srgbClr>
                </a:solidFill>
                <a:latin typeface="Arial" panose="020B0604020202020204"/>
                <a:ea typeface="Arial" panose="020B0604020202020204"/>
                <a:cs typeface="Arial" panose="020B0604020202020204"/>
              </a:rPr>
              <a:t>•</a:t>
            </a:r>
            <a:r>
              <a:rPr sz="2300" spc="100" dirty="0">
                <a:solidFill>
                  <a:srgbClr val="FF0000">
                    <a:alpha val="100000"/>
                  </a:srgbClr>
                </a:solidFill>
                <a:latin typeface="Arial" panose="020B0604020202020204"/>
                <a:ea typeface="Arial" panose="020B0604020202020204"/>
                <a:cs typeface="Arial" panose="020B0604020202020204"/>
              </a:rPr>
              <a:t> </a:t>
            </a:r>
            <a:r>
              <a:rPr sz="2300" spc="10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五</a:t>
            </a:r>
            <a:r>
              <a:rPr sz="2300" spc="100" dirty="0">
                <a:solidFill>
                  <a:srgbClr val="FF0000">
                    <a:alpha val="100000"/>
                  </a:srgbClr>
                </a:solidFill>
                <a:latin typeface="黑体" panose="02010609060101010101" charset="-122"/>
                <a:ea typeface="黑体" panose="02010609060101010101" charset="-122"/>
                <a:cs typeface="黑体" panose="02010609060101010101" charset="-122"/>
              </a:rPr>
              <a:t> </a:t>
            </a:r>
            <a:r>
              <a:rPr sz="2300" spc="10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、国家奖学金申请流程</a:t>
            </a:r>
            <a:r>
              <a:rPr sz="2300" spc="100" dirty="0">
                <a:solidFill>
                  <a:srgbClr val="FF0000">
                    <a:alpha val="100000"/>
                  </a:srgbClr>
                </a:solidFill>
                <a:latin typeface="黑体" panose="02010609060101010101" charset="-122"/>
                <a:ea typeface="黑体" panose="02010609060101010101" charset="-122"/>
                <a:cs typeface="黑体" panose="02010609060101010101" charset="-122"/>
              </a:rPr>
              <a:t> </a:t>
            </a:r>
            <a:endParaRPr lang="en-US" altLang="en-US" sz="2000" dirty="0"/>
          </a:p>
        </p:txBody>
      </p:sp>
      <p:pic>
        <p:nvPicPr>
          <p:cNvPr id="29" name="picture 29"/>
          <p:cNvPicPr>
            <a:picLocks noChangeAspect="1"/>
          </p:cNvPicPr>
          <p:nvPr/>
        </p:nvPicPr>
        <p:blipFill>
          <a:blip r:embed="rId2"/>
          <a:stretch>
            <a:fillRect/>
          </a:stretch>
        </p:blipFill>
        <p:spPr>
          <a:xfrm rot="21600000">
            <a:off x="0" y="5878068"/>
            <a:ext cx="2170176" cy="97993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30"/>
          <p:cNvSpPr/>
          <p:nvPr/>
        </p:nvSpPr>
        <p:spPr>
          <a:xfrm>
            <a:off x="1001669" y="1390271"/>
            <a:ext cx="10177144" cy="4397375"/>
          </a:xfrm>
          <a:prstGeom prst="rect">
            <a:avLst/>
          </a:prstGeom>
        </p:spPr>
        <p:txBody>
          <a:bodyPr vert="horz" wrap="square" lIns="0" tIns="0" rIns="0" bIns="0"/>
          <a:lstStyle/>
          <a:p>
            <a:pPr algn="l" rtl="0" eaLnBrk="0">
              <a:lnSpc>
                <a:spcPct val="83000"/>
              </a:lnSpc>
            </a:pPr>
            <a:endParaRPr lang="en-US" altLang="en-US" sz="100" dirty="0"/>
          </a:p>
          <a:p>
            <a:pPr marL="293370" algn="l" rtl="0" eaLnBrk="0">
              <a:lnSpc>
                <a:spcPts val="2975"/>
              </a:lnSpc>
            </a:pP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一</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资</a:t>
            </a:r>
            <a:r>
              <a:rPr sz="23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助</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申请</a:t>
            </a:r>
            <a:endParaRPr lang="en-US" altLang="en-US" sz="2300" dirty="0"/>
          </a:p>
          <a:p>
            <a:pPr marL="229870" indent="-217170" algn="l" rtl="0" eaLnBrk="0">
              <a:lnSpc>
                <a:spcPct val="122000"/>
              </a:lnSpc>
              <a:spcBef>
                <a:spcPts val="1060"/>
              </a:spcBef>
            </a:pPr>
            <a:r>
              <a:rPr sz="2300" spc="60" dirty="0">
                <a:solidFill>
                  <a:srgbClr val="000000">
                    <a:alpha val="100000"/>
                  </a:srgbClr>
                </a:solidFill>
                <a:latin typeface="Arial" panose="020B0604020202020204"/>
                <a:ea typeface="Arial" panose="020B0604020202020204"/>
                <a:cs typeface="Arial" panose="020B0604020202020204"/>
              </a:rPr>
              <a:t>• </a:t>
            </a:r>
            <a:r>
              <a:rPr sz="23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符合申请上海市奖学金基本条件的学生，</a:t>
            </a:r>
            <a:r>
              <a:rPr sz="23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可向学校提出申请，</a:t>
            </a:r>
            <a:r>
              <a:rPr sz="23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  并填写</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《上 </a:t>
            </a:r>
            <a:r>
              <a:rPr sz="23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海市中等职业教育上海市奖学金学生申请表》</a:t>
            </a:r>
            <a:r>
              <a:rPr lang="zh-CN" sz="23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lang="en-US" altLang="en-US" sz="2300" dirty="0"/>
          </a:p>
          <a:p>
            <a:pPr marL="293370" algn="l" rtl="0" eaLnBrk="0">
              <a:lnSpc>
                <a:spcPts val="2975"/>
              </a:lnSpc>
              <a:spcBef>
                <a:spcPts val="1105"/>
              </a:spcBef>
            </a:pP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二</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资</a:t>
            </a:r>
            <a:r>
              <a:rPr sz="23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助</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审核</a:t>
            </a:r>
            <a:endParaRPr lang="en-US" altLang="en-US" sz="2300" dirty="0"/>
          </a:p>
          <a:p>
            <a:pPr marL="231140" indent="-218440" algn="l" rtl="0" eaLnBrk="0">
              <a:lnSpc>
                <a:spcPct val="106000"/>
              </a:lnSpc>
              <a:spcBef>
                <a:spcPts val="1730"/>
              </a:spcBef>
            </a:pPr>
            <a:r>
              <a:rPr sz="2300" spc="-90" dirty="0">
                <a:solidFill>
                  <a:srgbClr val="000000">
                    <a:alpha val="100000"/>
                  </a:srgbClr>
                </a:solidFill>
                <a:latin typeface="Arial" panose="020B0604020202020204"/>
                <a:ea typeface="Arial" panose="020B0604020202020204"/>
                <a:cs typeface="Arial" panose="020B0604020202020204"/>
              </a:rPr>
              <a:t>• </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上海市奖学金每年评定一次，</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坚持公开 、公平</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、公正 </a:t>
            </a:r>
            <a:r>
              <a:rPr lang="zh-CN"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 择优的原则，</a:t>
            </a:r>
            <a:r>
              <a:rPr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学校组织</a:t>
            </a:r>
            <a:r>
              <a:rPr lang="zh-CN"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申报工作，上级单位负责</a:t>
            </a:r>
            <a:r>
              <a:rPr sz="23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评</a:t>
            </a:r>
            <a:r>
              <a:rPr sz="230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审</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等工作。</a:t>
            </a:r>
            <a:endParaRPr lang="en-US" altLang="en-US" sz="2300" dirty="0"/>
          </a:p>
          <a:p>
            <a:pPr marL="293370" algn="l" rtl="0" eaLnBrk="0">
              <a:lnSpc>
                <a:spcPts val="2975"/>
              </a:lnSpc>
              <a:spcBef>
                <a:spcPts val="1370"/>
              </a:spcBef>
            </a:pP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三</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2300" spc="-30" dirty="0">
                <a:solidFill>
                  <a:srgbClr val="000000">
                    <a:alpha val="100000"/>
                  </a:srgbClr>
                </a:solidFill>
                <a:latin typeface="微软雅黑" panose="020B0503020204020204" charset="-122"/>
                <a:ea typeface="微软雅黑" panose="020B0503020204020204" charset="-122"/>
                <a:cs typeface="微软雅黑" panose="020B0503020204020204" charset="-122"/>
              </a:rPr>
              <a:t>资</a:t>
            </a:r>
            <a:r>
              <a:rPr sz="23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助</a:t>
            </a:r>
            <a:r>
              <a:rPr sz="230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发放</a:t>
            </a:r>
            <a:endParaRPr lang="en-US" altLang="en-US" sz="2300" dirty="0"/>
          </a:p>
          <a:p>
            <a:pPr algn="l" rtl="0" eaLnBrk="0">
              <a:lnSpc>
                <a:spcPct val="103000"/>
              </a:lnSpc>
            </a:pPr>
            <a:endParaRPr lang="en-US" altLang="en-US" sz="1400" dirty="0"/>
          </a:p>
          <a:p>
            <a:pPr algn="l" rtl="0" eaLnBrk="0">
              <a:lnSpc>
                <a:spcPct val="6000"/>
              </a:lnSpc>
            </a:pPr>
            <a:endParaRPr lang="en-US" altLang="en-US" sz="100" dirty="0"/>
          </a:p>
          <a:p>
            <a:pPr marL="12700" algn="l" rtl="0" eaLnBrk="0">
              <a:lnSpc>
                <a:spcPct val="92000"/>
              </a:lnSpc>
            </a:pPr>
            <a:r>
              <a:rPr sz="2300" spc="100" dirty="0">
                <a:solidFill>
                  <a:srgbClr val="000000">
                    <a:alpha val="100000"/>
                  </a:srgbClr>
                </a:solidFill>
                <a:latin typeface="Arial" panose="020B0604020202020204"/>
                <a:ea typeface="Arial" panose="020B0604020202020204"/>
                <a:cs typeface="Arial" panose="020B0604020202020204"/>
              </a:rPr>
              <a:t>• </a:t>
            </a:r>
            <a:r>
              <a:rPr sz="2300" spc="100" dirty="0">
                <a:solidFill>
                  <a:srgbClr val="000000">
                    <a:alpha val="100000"/>
                  </a:srgbClr>
                </a:solidFill>
                <a:latin typeface="微软雅黑" panose="020B0503020204020204" charset="-122"/>
                <a:ea typeface="微软雅黑" panose="020B0503020204020204" charset="-122"/>
                <a:cs typeface="微软雅黑" panose="020B0503020204020204" charset="-122"/>
              </a:rPr>
              <a:t>上海市奖学金一次性发放给获奖学生， 并将获奖情况记入学生学</a:t>
            </a:r>
            <a:r>
              <a:rPr sz="23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籍</a:t>
            </a:r>
            <a:r>
              <a:rPr lang="zh-CN" sz="230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档案。</a:t>
            </a:r>
            <a:endParaRPr lang="zh-CN" sz="2300" spc="2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p:txBody>
      </p:sp>
      <p:pic>
        <p:nvPicPr>
          <p:cNvPr id="31" name="picture 31"/>
          <p:cNvPicPr>
            <a:picLocks noChangeAspect="1"/>
          </p:cNvPicPr>
          <p:nvPr/>
        </p:nvPicPr>
        <p:blipFill>
          <a:blip r:embed="rId1"/>
          <a:stretch>
            <a:fillRect/>
          </a:stretch>
        </p:blipFill>
        <p:spPr>
          <a:xfrm rot="21600000">
            <a:off x="9567671" y="0"/>
            <a:ext cx="2624328" cy="1196340"/>
          </a:xfrm>
          <a:prstGeom prst="rect">
            <a:avLst/>
          </a:prstGeom>
        </p:spPr>
      </p:pic>
      <p:sp>
        <p:nvSpPr>
          <p:cNvPr id="32" name="textbox 32"/>
          <p:cNvSpPr/>
          <p:nvPr/>
        </p:nvSpPr>
        <p:spPr>
          <a:xfrm>
            <a:off x="1002309" y="871016"/>
            <a:ext cx="6925944" cy="360045"/>
          </a:xfrm>
          <a:prstGeom prst="rect">
            <a:avLst/>
          </a:prstGeom>
        </p:spPr>
        <p:txBody>
          <a:bodyPr vert="horz" wrap="square" lIns="0" tIns="0" rIns="0" bIns="0"/>
          <a:lstStyle/>
          <a:p>
            <a:pPr algn="l" rtl="0" eaLnBrk="0">
              <a:lnSpc>
                <a:spcPct val="92000"/>
              </a:lnSpc>
            </a:pPr>
            <a:endParaRPr lang="en-US" altLang="en-US" sz="100" dirty="0"/>
          </a:p>
          <a:p>
            <a:pPr marL="12700" algn="l" rtl="0" eaLnBrk="0">
              <a:lnSpc>
                <a:spcPct val="95000"/>
              </a:lnSpc>
            </a:pPr>
            <a:r>
              <a:rPr sz="2300" spc="120" dirty="0">
                <a:solidFill>
                  <a:srgbClr val="FF0000">
                    <a:alpha val="100000"/>
                  </a:srgbClr>
                </a:solidFill>
                <a:latin typeface="Arial" panose="020B0604020202020204"/>
                <a:ea typeface="Arial" panose="020B0604020202020204"/>
                <a:cs typeface="Arial" panose="020B0604020202020204"/>
              </a:rPr>
              <a:t>•</a:t>
            </a:r>
            <a:r>
              <a:rPr sz="2300" spc="120" dirty="0">
                <a:solidFill>
                  <a:srgbClr val="FF0000">
                    <a:alpha val="100000"/>
                  </a:srgbClr>
                </a:solidFill>
                <a:latin typeface="Arial" panose="020B0604020202020204"/>
                <a:ea typeface="Arial" panose="020B0604020202020204"/>
                <a:cs typeface="Arial" panose="020B0604020202020204"/>
              </a:rPr>
              <a:t> </a:t>
            </a:r>
            <a:r>
              <a:rPr sz="2300" spc="12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六</a:t>
            </a:r>
            <a:r>
              <a:rPr sz="2300" spc="120" dirty="0">
                <a:solidFill>
                  <a:srgbClr val="FF0000">
                    <a:alpha val="100000"/>
                  </a:srgbClr>
                </a:solidFill>
                <a:latin typeface="黑体" panose="02010609060101010101" charset="-122"/>
                <a:ea typeface="黑体" panose="02010609060101010101" charset="-122"/>
                <a:cs typeface="黑体" panose="02010609060101010101" charset="-122"/>
              </a:rPr>
              <a:t> </a:t>
            </a:r>
            <a:r>
              <a:rPr sz="2300" spc="120" dirty="0">
                <a:ln w="8717" cap="flat" cmpd="sng">
                  <a:solidFill>
                    <a:srgbClr val="FF0000">
                      <a:alpha val="100000"/>
                    </a:srgbClr>
                  </a:solidFill>
                  <a:prstDash val="solid"/>
                  <a:bevel/>
                </a:ln>
                <a:solidFill>
                  <a:srgbClr val="FF0000">
                    <a:alpha val="100000"/>
                  </a:srgbClr>
                </a:solidFill>
                <a:latin typeface="黑体" panose="02010609060101010101" charset="-122"/>
                <a:ea typeface="黑体" panose="02010609060101010101" charset="-122"/>
                <a:cs typeface="黑体" panose="02010609060101010101" charset="-122"/>
              </a:rPr>
              <a:t>、上海市奖学金申请流程</a:t>
            </a:r>
            <a:endParaRPr lang="en-US" altLang="en-US" sz="1400" dirty="0"/>
          </a:p>
        </p:txBody>
      </p:sp>
      <p:pic>
        <p:nvPicPr>
          <p:cNvPr id="33" name="picture 33"/>
          <p:cNvPicPr>
            <a:picLocks noChangeAspect="1"/>
          </p:cNvPicPr>
          <p:nvPr/>
        </p:nvPicPr>
        <p:blipFill>
          <a:blip r:embed="rId2"/>
          <a:stretch>
            <a:fillRect/>
          </a:stretch>
        </p:blipFill>
        <p:spPr>
          <a:xfrm>
            <a:off x="0" y="5878195"/>
            <a:ext cx="2170430" cy="979805"/>
          </a:xfrm>
          <a:prstGeom prst="rect">
            <a:avLst/>
          </a:prstGeom>
        </p:spPr>
      </p:pic>
    </p:spTree>
  </p:cSld>
  <p:clrMapOvr>
    <a:masterClrMapping/>
  </p:clrMapOvr>
</p:sld>
</file>

<file path=ppt/tags/tag1.xml><?xml version="1.0" encoding="utf-8"?>
<p:tagLst xmlns:p="http://schemas.openxmlformats.org/presentationml/2006/main">
  <p:tag name="KSO_WPP_MARK_KEY" val="e58b782d-9154-43f1-ab53-4582bca66a0b"/>
  <p:tag name="COMMONDATA" val="eyJoZGlkIjoiYTkwZmQ1MzYzZjQ2NTkwMDhmMDJiNWI2YTAxYWE2NTUifQ=="/>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6624</Words>
  <Application>WPS 演示</Application>
  <PresentationFormat/>
  <Paragraphs>197</Paragraphs>
  <Slides>18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18</vt:i4>
      </vt:variant>
    </vt:vector>
  </HeadingPairs>
  <TitlesOfParts>
    <vt:vector size="27" baseType="lpstr">
      <vt:lpstr>Arial</vt:lpstr>
      <vt:lpstr>宋体</vt:lpstr>
      <vt:lpstr>Wingdings</vt:lpstr>
      <vt:lpstr>黑体</vt:lpstr>
      <vt:lpstr>Arial</vt:lpstr>
      <vt:lpstr>微软雅黑</vt:lpstr>
      <vt:lpstr>Arial Unicode MS</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简单</cp:lastModifiedBy>
  <cp:revision>12</cp:revision>
  <dcterms:created xsi:type="dcterms:W3CDTF">2023-05-25T02:15:00Z</dcterms:created>
  <dcterms:modified xsi:type="dcterms:W3CDTF">2025-08-18T04:23:18Z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wqlLaW5nc29mdCBQREYgdG8gV1BTIDgw</vt:lpwstr>
  </property>
  <property fmtid="{D5CDD505-2E9C-101B-9397-08002B2CF9AE}" pid="3" name="Created">
    <vt:filetime>2023-05-25T18:14:12Z</vt:filetime>
  </property>
  <property fmtid="{D5CDD505-2E9C-101B-9397-08002B2CF9AE}" pid="4" name="ICV">
    <vt:lpwstr>B88BD1AC66C943529CC1471803DC3691_13</vt:lpwstr>
  </property>
  <property fmtid="{D5CDD505-2E9C-101B-9397-08002B2CF9AE}" pid="5" name="KSOProductBuildVer">
    <vt:lpwstr>2052-12.1.0.21541</vt:lpwstr>
  </property>
</Properties>
</file>